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0" r:id="rId4"/>
    <p:sldId id="261" r:id="rId5"/>
    <p:sldId id="262" r:id="rId6"/>
    <p:sldId id="263" r:id="rId7"/>
    <p:sldId id="264" r:id="rId8"/>
    <p:sldId id="265" r:id="rId9"/>
    <p:sldId id="266" r:id="rId10"/>
    <p:sldId id="258" r:id="rId11"/>
    <p:sldId id="267" r:id="rId12"/>
    <p:sldId id="269" r:id="rId13"/>
    <p:sldId id="259" r:id="rId14"/>
    <p:sldId id="270" r:id="rId15"/>
    <p:sldId id="271" r:id="rId16"/>
    <p:sldId id="272"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42" autoAdjust="0"/>
  </p:normalViewPr>
  <p:slideViewPr>
    <p:cSldViewPr snapToGrid="0">
      <p:cViewPr>
        <p:scale>
          <a:sx n="100" d="100"/>
          <a:sy n="100" d="100"/>
        </p:scale>
        <p:origin x="95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66B6D-518E-4B5C-9CCB-C681E98D8301}" type="datetimeFigureOut">
              <a:rPr lang="en-GB" smtClean="0"/>
              <a:t>02/04/2024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08909-12BA-4AB5-B481-4BA477F52382}" type="slidenum">
              <a:rPr lang="en-GB" smtClean="0"/>
              <a:t>‹#›</a:t>
            </a:fld>
            <a:endParaRPr lang="en-GB"/>
          </a:p>
        </p:txBody>
      </p:sp>
    </p:spTree>
    <p:extLst>
      <p:ext uri="{BB962C8B-B14F-4D97-AF65-F5344CB8AC3E}">
        <p14:creationId xmlns:p14="http://schemas.microsoft.com/office/powerpoint/2010/main" val="420301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paper aimed to do just this, understand how people determine whether someone has a goal or not.</a:t>
            </a:r>
            <a:br>
              <a:rPr lang="en-GB" dirty="0"/>
            </a:br>
            <a:r>
              <a:rPr lang="en-GB" dirty="0"/>
              <a:t>In this goal, the user had to use 3 sources of information to determine whether she was going to reach for the left or right object.</a:t>
            </a:r>
          </a:p>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4</a:t>
            </a:fld>
            <a:endParaRPr lang="en-GB"/>
          </a:p>
        </p:txBody>
      </p:sp>
    </p:spTree>
    <p:extLst>
      <p:ext uri="{BB962C8B-B14F-4D97-AF65-F5344CB8AC3E}">
        <p14:creationId xmlns:p14="http://schemas.microsoft.com/office/powerpoint/2010/main" val="225046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experiment mentioned in the paper used, users were told to determine the goal of the user at different periods, and there were 2 different experiments performed using this dataset to obtain the users goal prediction, including tracking mouse and eye movements.</a:t>
            </a:r>
          </a:p>
        </p:txBody>
      </p:sp>
      <p:sp>
        <p:nvSpPr>
          <p:cNvPr id="4" name="Slide Number Placeholder 3"/>
          <p:cNvSpPr>
            <a:spLocks noGrp="1"/>
          </p:cNvSpPr>
          <p:nvPr>
            <p:ph type="sldNum" sz="quarter" idx="5"/>
          </p:nvPr>
        </p:nvSpPr>
        <p:spPr/>
        <p:txBody>
          <a:bodyPr/>
          <a:lstStyle/>
          <a:p>
            <a:fld id="{56808909-12BA-4AB5-B481-4BA477F52382}" type="slidenum">
              <a:rPr lang="en-GB" smtClean="0"/>
              <a:t>6</a:t>
            </a:fld>
            <a:endParaRPr lang="en-GB"/>
          </a:p>
        </p:txBody>
      </p:sp>
    </p:spTree>
    <p:extLst>
      <p:ext uri="{BB962C8B-B14F-4D97-AF65-F5344CB8AC3E}">
        <p14:creationId xmlns:p14="http://schemas.microsoft.com/office/powerpoint/2010/main" val="107401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 how a convolutional neural network makes decisions on the model, such that understand which hotspots in the image effect the decision, as well as this, we learn how these hotspots change, we also introduce 2 unique visualities techniques in the conclusion and some other models to understand whether trajectory of person leads to better results.</a:t>
            </a:r>
            <a:br>
              <a:rPr lang="en-GB" dirty="0"/>
            </a:br>
            <a:br>
              <a:rPr lang="en-GB" dirty="0"/>
            </a:br>
            <a:r>
              <a:rPr lang="en-GB" dirty="0"/>
              <a:t>1) match between the selected study and the proposed model (30%);</a:t>
            </a:r>
          </a:p>
          <a:p>
            <a:r>
              <a:rPr lang="en-GB" dirty="0"/>
              <a:t>2) use of appropriate modelling technique for the implementation (30%);</a:t>
            </a:r>
          </a:p>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10</a:t>
            </a:fld>
            <a:endParaRPr lang="en-GB"/>
          </a:p>
        </p:txBody>
      </p:sp>
    </p:spTree>
    <p:extLst>
      <p:ext uri="{BB962C8B-B14F-4D97-AF65-F5344CB8AC3E}">
        <p14:creationId xmlns:p14="http://schemas.microsoft.com/office/powerpoint/2010/main" val="156008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11</a:t>
            </a:fld>
            <a:endParaRPr lang="en-GB"/>
          </a:p>
        </p:txBody>
      </p:sp>
    </p:spTree>
    <p:extLst>
      <p:ext uri="{BB962C8B-B14F-4D97-AF65-F5344CB8AC3E}">
        <p14:creationId xmlns:p14="http://schemas.microsoft.com/office/powerpoint/2010/main" val="122997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12</a:t>
            </a:fld>
            <a:endParaRPr lang="en-GB"/>
          </a:p>
        </p:txBody>
      </p:sp>
    </p:spTree>
    <p:extLst>
      <p:ext uri="{BB962C8B-B14F-4D97-AF65-F5344CB8AC3E}">
        <p14:creationId xmlns:p14="http://schemas.microsoft.com/office/powerpoint/2010/main" val="142581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13</a:t>
            </a:fld>
            <a:endParaRPr lang="en-GB"/>
          </a:p>
        </p:txBody>
      </p:sp>
    </p:spTree>
    <p:extLst>
      <p:ext uri="{BB962C8B-B14F-4D97-AF65-F5344CB8AC3E}">
        <p14:creationId xmlns:p14="http://schemas.microsoft.com/office/powerpoint/2010/main" val="330890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14</a:t>
            </a:fld>
            <a:endParaRPr lang="en-GB"/>
          </a:p>
        </p:txBody>
      </p:sp>
    </p:spTree>
    <p:extLst>
      <p:ext uri="{BB962C8B-B14F-4D97-AF65-F5344CB8AC3E}">
        <p14:creationId xmlns:p14="http://schemas.microsoft.com/office/powerpoint/2010/main" val="415939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08909-12BA-4AB5-B481-4BA477F52382}" type="slidenum">
              <a:rPr lang="en-GB" smtClean="0"/>
              <a:t>17</a:t>
            </a:fld>
            <a:endParaRPr lang="en-GB"/>
          </a:p>
        </p:txBody>
      </p:sp>
    </p:spTree>
    <p:extLst>
      <p:ext uri="{BB962C8B-B14F-4D97-AF65-F5344CB8AC3E}">
        <p14:creationId xmlns:p14="http://schemas.microsoft.com/office/powerpoint/2010/main" val="326128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C7B7-3264-C758-2F49-CB3C5C29D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A0B584-0D25-6B73-8BAB-5592D91CD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53A5D3-E372-DC02-2B04-14A430B0DF4F}"/>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E25525E3-20CB-2DD8-DC18-AC7A39ED3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2178D-848A-402A-B0A3-09B37301F77D}"/>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134860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24A4-01FC-AE85-174B-26B9FD8874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DA0D81-8E65-98D7-BAD3-1A0A2EDA7E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763CB9-F534-D238-D044-124765279D63}"/>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BE08E158-B0C2-98EC-4445-25E541AEC4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11E55D-D88F-B96E-B9BB-CE52C6ACA981}"/>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275296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ACC572-7C86-DEF4-556C-F75633FFC6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B6A8C1-87AE-13F1-AB96-DAA7D46D89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8873FF-2BBF-4613-A3E0-FD15801231C0}"/>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6E72A1DA-940E-ED8A-5ADF-B7BFEF0F10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EA392-46D9-D8F3-77F3-5A0825049AD4}"/>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196153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2CF0-6B1F-9A51-BE62-8CDC31B6EE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A9D60A-2D6D-47BA-5FA3-C68A97410D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17D641-8C6E-0380-6D6A-6A2A91ABF0C0}"/>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353F4AEA-F308-10DF-7BC7-A7427E7AB3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EF21BE-D792-1A1E-1559-6DD426F8CF9C}"/>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305104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47B5-1DCB-966C-3B6D-D9110DEA6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E528A2-5895-1530-B870-23F10EE238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32D41-112D-115D-467B-20E01C1384B9}"/>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0E67AFAA-F547-CCE0-6AC5-6B3AF1C663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00D1D7-4B77-9461-9959-F4E8BDB81BE4}"/>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167922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8722-1FDF-4995-2740-A10D52D100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2179EF-D53B-0C36-3621-733FFE531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76FD07-F304-2259-7C3F-A73482E2D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BFDB78-8FDD-E0D4-F8E4-06200D142D02}"/>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6" name="Footer Placeholder 5">
            <a:extLst>
              <a:ext uri="{FF2B5EF4-FFF2-40B4-BE49-F238E27FC236}">
                <a16:creationId xmlns:a16="http://schemas.microsoft.com/office/drawing/2014/main" id="{5CA2897A-A561-0AAA-B814-65D4746B90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A0DBBC-951F-A7F0-4AB4-5E9BC5772644}"/>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360319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BBD7-9C7E-71E4-F88C-0F8F40B58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D9B57E-2B38-77B5-66BF-3A2EF69CE7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F6B133-0F94-103F-BCC0-E31993521F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A20019-FB13-7B43-9897-E91DB4B1D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30316-20C7-676B-67D9-6129A778CC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B8B142-080C-207E-22E2-5E47C490B5EB}"/>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8" name="Footer Placeholder 7">
            <a:extLst>
              <a:ext uri="{FF2B5EF4-FFF2-40B4-BE49-F238E27FC236}">
                <a16:creationId xmlns:a16="http://schemas.microsoft.com/office/drawing/2014/main" id="{517C6E25-F97E-2F2E-D7B0-DDE92A618A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6499B8-6E7E-2939-D5F3-F190FE65502A}"/>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341194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CB5D-132B-08EE-2862-3DED08DDAD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E5C16-2124-14EE-90F2-3CE3FA9CA227}"/>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4" name="Footer Placeholder 3">
            <a:extLst>
              <a:ext uri="{FF2B5EF4-FFF2-40B4-BE49-F238E27FC236}">
                <a16:creationId xmlns:a16="http://schemas.microsoft.com/office/drawing/2014/main" id="{CD82D122-C58D-FE68-415F-EDF3B14E9F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FD2873-12B2-9455-ED10-16992C82FB14}"/>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50849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7C90E8-0CC0-EA8A-EE71-1192A3F939BD}"/>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3" name="Footer Placeholder 2">
            <a:extLst>
              <a:ext uri="{FF2B5EF4-FFF2-40B4-BE49-F238E27FC236}">
                <a16:creationId xmlns:a16="http://schemas.microsoft.com/office/drawing/2014/main" id="{EA518092-9706-DA64-D20B-5E0481A095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ADD807-F95D-4853-BC22-6EDECFC566FB}"/>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220736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17C0-0323-1151-20B1-6CEA7A2B0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7676FF-9A4B-82B6-3549-CE0F7057E2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42AB34-9D34-D6E5-9E74-295176561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52349-46C0-F620-B5F4-ADFFACE3BA92}"/>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6" name="Footer Placeholder 5">
            <a:extLst>
              <a:ext uri="{FF2B5EF4-FFF2-40B4-BE49-F238E27FC236}">
                <a16:creationId xmlns:a16="http://schemas.microsoft.com/office/drawing/2014/main" id="{F7CEDD58-4BAF-C4D1-294F-BA30D59C85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C8FCAF-A032-783E-0409-DA7010957C78}"/>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35572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2028-7B2E-9641-2571-62D8D388B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F4BDFF-9969-0A99-FB51-783F9DAB3C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AED396-965C-9BFA-142D-079B241EF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7E552-855C-7D4C-404E-17ED8BCE267B}"/>
              </a:ext>
            </a:extLst>
          </p:cNvPr>
          <p:cNvSpPr>
            <a:spLocks noGrp="1"/>
          </p:cNvSpPr>
          <p:nvPr>
            <p:ph type="dt" sz="half" idx="10"/>
          </p:nvPr>
        </p:nvSpPr>
        <p:spPr/>
        <p:txBody>
          <a:bodyPr/>
          <a:lstStyle/>
          <a:p>
            <a:fld id="{BE13ED0D-0038-425E-BC5B-2B9B1F7BD933}" type="datetimeFigureOut">
              <a:rPr lang="en-GB" smtClean="0"/>
              <a:t>02/04/2024</a:t>
            </a:fld>
            <a:endParaRPr lang="en-GB"/>
          </a:p>
        </p:txBody>
      </p:sp>
      <p:sp>
        <p:nvSpPr>
          <p:cNvPr id="6" name="Footer Placeholder 5">
            <a:extLst>
              <a:ext uri="{FF2B5EF4-FFF2-40B4-BE49-F238E27FC236}">
                <a16:creationId xmlns:a16="http://schemas.microsoft.com/office/drawing/2014/main" id="{D4E4C3A3-BC99-B360-A05B-B8577212E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F49CA5-3AD5-9201-DF8A-A12CA1934211}"/>
              </a:ext>
            </a:extLst>
          </p:cNvPr>
          <p:cNvSpPr>
            <a:spLocks noGrp="1"/>
          </p:cNvSpPr>
          <p:nvPr>
            <p:ph type="sldNum" sz="quarter" idx="12"/>
          </p:nvPr>
        </p:nvSpPr>
        <p:spPr/>
        <p:txBody>
          <a:bodyPr/>
          <a:lstStyle/>
          <a:p>
            <a:fld id="{0FBCA433-6764-43C4-8208-BB7D4406B867}" type="slidenum">
              <a:rPr lang="en-GB" smtClean="0"/>
              <a:t>‹#›</a:t>
            </a:fld>
            <a:endParaRPr lang="en-GB"/>
          </a:p>
        </p:txBody>
      </p:sp>
    </p:spTree>
    <p:extLst>
      <p:ext uri="{BB962C8B-B14F-4D97-AF65-F5344CB8AC3E}">
        <p14:creationId xmlns:p14="http://schemas.microsoft.com/office/powerpoint/2010/main" val="254188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B0145-34C5-5D08-229F-E1032B790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15B0D0-4EBE-C52B-2F83-CE9FDDB5F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6937C3-3964-8463-EF6D-2C902C41F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ED0D-0038-425E-BC5B-2B9B1F7BD933}" type="datetimeFigureOut">
              <a:rPr lang="en-GB" smtClean="0"/>
              <a:t>02/04/2024</a:t>
            </a:fld>
            <a:endParaRPr lang="en-GB"/>
          </a:p>
        </p:txBody>
      </p:sp>
      <p:sp>
        <p:nvSpPr>
          <p:cNvPr id="5" name="Footer Placeholder 4">
            <a:extLst>
              <a:ext uri="{FF2B5EF4-FFF2-40B4-BE49-F238E27FC236}">
                <a16:creationId xmlns:a16="http://schemas.microsoft.com/office/drawing/2014/main" id="{042B5E6B-3CBB-65A2-36E1-6C78B1BD6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61B677-CC05-BA50-F2D7-7F69024CB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BCA433-6764-43C4-8208-BB7D4406B867}" type="slidenum">
              <a:rPr lang="en-GB" smtClean="0"/>
              <a:t>‹#›</a:t>
            </a:fld>
            <a:endParaRPr lang="en-GB"/>
          </a:p>
        </p:txBody>
      </p:sp>
    </p:spTree>
    <p:extLst>
      <p:ext uri="{BB962C8B-B14F-4D97-AF65-F5344CB8AC3E}">
        <p14:creationId xmlns:p14="http://schemas.microsoft.com/office/powerpoint/2010/main" val="36944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27.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5.png"/><Relationship Id="rId5" Type="http://schemas.microsoft.com/office/2007/relationships/media" Target="../media/media4.mp4"/><Relationship Id="rId10" Type="http://schemas.openxmlformats.org/officeDocument/2006/relationships/notesSlide" Target="../notesSlides/notesSlide7.xml"/><Relationship Id="rId4" Type="http://schemas.openxmlformats.org/officeDocument/2006/relationships/video" Target="../media/media3.mp4"/><Relationship Id="rId9" Type="http://schemas.openxmlformats.org/officeDocument/2006/relationships/slideLayout" Target="../slideLayouts/slideLayout2.xml"/><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7.mp4"/><Relationship Id="rId7"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32.png"/><Relationship Id="rId5" Type="http://schemas.microsoft.com/office/2007/relationships/media" Target="../media/media8.mp4"/><Relationship Id="rId10" Type="http://schemas.openxmlformats.org/officeDocument/2006/relationships/image" Target="../media/image31.png"/><Relationship Id="rId4" Type="http://schemas.openxmlformats.org/officeDocument/2006/relationships/video" Target="../media/media7.mp4"/><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73E0-EC19-F8D1-EF9C-DBA4356C278E}"/>
              </a:ext>
            </a:extLst>
          </p:cNvPr>
          <p:cNvSpPr>
            <a:spLocks noGrp="1"/>
          </p:cNvSpPr>
          <p:nvPr>
            <p:ph type="ctrTitle"/>
          </p:nvPr>
        </p:nvSpPr>
        <p:spPr>
          <a:xfrm>
            <a:off x="1524000" y="2312376"/>
            <a:ext cx="9144000" cy="1116623"/>
          </a:xfrm>
        </p:spPr>
        <p:txBody>
          <a:bodyPr>
            <a:normAutofit fontScale="90000"/>
          </a:bodyPr>
          <a:lstStyle/>
          <a:p>
            <a:r>
              <a:rPr lang="en-GB" dirty="0">
                <a:latin typeface="SF NS Display" pitchFamily="50" charset="0"/>
                <a:ea typeface="SF NS Display" pitchFamily="50" charset="0"/>
                <a:cs typeface="SF NS Display" pitchFamily="50" charset="0"/>
              </a:rPr>
              <a:t>Cognitive Robotics Presentation</a:t>
            </a:r>
          </a:p>
        </p:txBody>
      </p:sp>
      <p:sp>
        <p:nvSpPr>
          <p:cNvPr id="4" name="Title 1">
            <a:extLst>
              <a:ext uri="{FF2B5EF4-FFF2-40B4-BE49-F238E27FC236}">
                <a16:creationId xmlns:a16="http://schemas.microsoft.com/office/drawing/2014/main" id="{ECE27225-BBC3-223E-0881-5D919278C126}"/>
              </a:ext>
            </a:extLst>
          </p:cNvPr>
          <p:cNvSpPr txBox="1">
            <a:spLocks/>
          </p:cNvSpPr>
          <p:nvPr/>
        </p:nvSpPr>
        <p:spPr>
          <a:xfrm>
            <a:off x="1524000" y="5398477"/>
            <a:ext cx="91440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a:latin typeface="SF NS Display" pitchFamily="50" charset="0"/>
                <a:ea typeface="SF NS Display" pitchFamily="50" charset="0"/>
                <a:cs typeface="SF NS Display" pitchFamily="50" charset="0"/>
              </a:rPr>
              <a:t>Michael Peres</a:t>
            </a:r>
          </a:p>
        </p:txBody>
      </p:sp>
      <p:sp>
        <p:nvSpPr>
          <p:cNvPr id="5" name="Title 1">
            <a:extLst>
              <a:ext uri="{FF2B5EF4-FFF2-40B4-BE49-F238E27FC236}">
                <a16:creationId xmlns:a16="http://schemas.microsoft.com/office/drawing/2014/main" id="{03B1AFB1-03ED-6F70-978B-F5BED2C5290A}"/>
              </a:ext>
            </a:extLst>
          </p:cNvPr>
          <p:cNvSpPr txBox="1">
            <a:spLocks/>
          </p:cNvSpPr>
          <p:nvPr/>
        </p:nvSpPr>
        <p:spPr>
          <a:xfrm>
            <a:off x="1524000" y="3428998"/>
            <a:ext cx="9144000" cy="9231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a:solidFill>
                  <a:schemeClr val="bg2">
                    <a:lumMod val="50000"/>
                  </a:schemeClr>
                </a:solidFill>
                <a:latin typeface="SF NS Display" pitchFamily="50" charset="0"/>
                <a:ea typeface="SF NS Display" pitchFamily="50" charset="0"/>
                <a:cs typeface="SF NS Display" pitchFamily="50" charset="0"/>
              </a:rPr>
              <a:t>Paper 6: The eye in hand: predicting others’ behaviour by integrating multiple sources of information</a:t>
            </a:r>
          </a:p>
        </p:txBody>
      </p:sp>
    </p:spTree>
    <p:extLst>
      <p:ext uri="{BB962C8B-B14F-4D97-AF65-F5344CB8AC3E}">
        <p14:creationId xmlns:p14="http://schemas.microsoft.com/office/powerpoint/2010/main" val="19268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C1CFAD-6BEF-517E-C60F-547DDE2649CB}"/>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2) Description of Computational Model</a:t>
            </a:r>
          </a:p>
        </p:txBody>
      </p:sp>
      <p:sp>
        <p:nvSpPr>
          <p:cNvPr id="5" name="TextBox 4">
            <a:extLst>
              <a:ext uri="{FF2B5EF4-FFF2-40B4-BE49-F238E27FC236}">
                <a16:creationId xmlns:a16="http://schemas.microsoft.com/office/drawing/2014/main" id="{83A7969E-785E-5DEF-0120-F800150F362F}"/>
              </a:ext>
            </a:extLst>
          </p:cNvPr>
          <p:cNvSpPr txBox="1"/>
          <p:nvPr/>
        </p:nvSpPr>
        <p:spPr>
          <a:xfrm>
            <a:off x="3402457" y="1788972"/>
            <a:ext cx="4936067"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Aim of implemented computational model.</a:t>
            </a:r>
          </a:p>
        </p:txBody>
      </p:sp>
      <p:pic>
        <p:nvPicPr>
          <p:cNvPr id="7" name="Picture 6" descr="A diagram of a diagram of a diagram&#10;&#10;Description automatically generated with medium confidence">
            <a:extLst>
              <a:ext uri="{FF2B5EF4-FFF2-40B4-BE49-F238E27FC236}">
                <a16:creationId xmlns:a16="http://schemas.microsoft.com/office/drawing/2014/main" id="{69D0B6DA-1973-7915-CE62-192CA5E40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457" y="2807149"/>
            <a:ext cx="5387085" cy="1656961"/>
          </a:xfrm>
          <a:prstGeom prst="rect">
            <a:avLst/>
          </a:prstGeom>
        </p:spPr>
      </p:pic>
      <p:pic>
        <p:nvPicPr>
          <p:cNvPr id="9" name="Picture 8" descr="A person sitting at a table with an orange and eggs&#10;&#10;Description automatically generated">
            <a:extLst>
              <a:ext uri="{FF2B5EF4-FFF2-40B4-BE49-F238E27FC236}">
                <a16:creationId xmlns:a16="http://schemas.microsoft.com/office/drawing/2014/main" id="{60C5C27D-B7F9-EEFC-0538-00FDFAAA9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2" y="2807149"/>
            <a:ext cx="1656961" cy="1656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Arrow: Right 9">
            <a:extLst>
              <a:ext uri="{FF2B5EF4-FFF2-40B4-BE49-F238E27FC236}">
                <a16:creationId xmlns:a16="http://schemas.microsoft.com/office/drawing/2014/main" id="{07908164-217D-D01D-BF03-46FA2A6A2C39}"/>
              </a:ext>
            </a:extLst>
          </p:cNvPr>
          <p:cNvSpPr/>
          <p:nvPr/>
        </p:nvSpPr>
        <p:spPr>
          <a:xfrm>
            <a:off x="2844800" y="3481977"/>
            <a:ext cx="557657" cy="347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4D9E6216-6267-3C68-5AAB-8F468AF3C7B0}"/>
              </a:ext>
            </a:extLst>
          </p:cNvPr>
          <p:cNvSpPr/>
          <p:nvPr/>
        </p:nvSpPr>
        <p:spPr>
          <a:xfrm>
            <a:off x="8789542" y="3460810"/>
            <a:ext cx="557657" cy="3471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FD2A232-ECF5-0627-E118-281B30F06826}"/>
              </a:ext>
            </a:extLst>
          </p:cNvPr>
          <p:cNvSpPr txBox="1"/>
          <p:nvPr/>
        </p:nvSpPr>
        <p:spPr>
          <a:xfrm>
            <a:off x="9533467" y="2957043"/>
            <a:ext cx="2150533" cy="1200329"/>
          </a:xfrm>
          <a:prstGeom prst="rect">
            <a:avLst/>
          </a:prstGeom>
          <a:noFill/>
        </p:spPr>
        <p:txBody>
          <a:bodyPr wrap="square" rtlCol="0">
            <a:spAutoFit/>
          </a:bodyPr>
          <a:lstStyle/>
          <a:p>
            <a:r>
              <a:rPr lang="en-GB" u="sng" dirty="0"/>
              <a:t>Output:</a:t>
            </a:r>
          </a:p>
          <a:p>
            <a:endParaRPr lang="en-GB" dirty="0"/>
          </a:p>
          <a:p>
            <a:r>
              <a:rPr lang="en-GB" dirty="0"/>
              <a:t>Goal is </a:t>
            </a:r>
            <a:r>
              <a:rPr lang="en-GB" b="1" u="sng" dirty="0"/>
              <a:t>LEFT</a:t>
            </a:r>
          </a:p>
          <a:p>
            <a:r>
              <a:rPr lang="en-GB" dirty="0"/>
              <a:t>Goal is </a:t>
            </a:r>
            <a:r>
              <a:rPr lang="en-GB" b="1" u="sng" dirty="0"/>
              <a:t>RIGHT</a:t>
            </a:r>
            <a:endParaRPr lang="en-GB" dirty="0"/>
          </a:p>
        </p:txBody>
      </p:sp>
      <p:sp>
        <p:nvSpPr>
          <p:cNvPr id="13" name="TextBox 12">
            <a:extLst>
              <a:ext uri="{FF2B5EF4-FFF2-40B4-BE49-F238E27FC236}">
                <a16:creationId xmlns:a16="http://schemas.microsoft.com/office/drawing/2014/main" id="{AB47ABB2-C899-D093-CD59-9CA2F43FDD55}"/>
              </a:ext>
            </a:extLst>
          </p:cNvPr>
          <p:cNvSpPr txBox="1"/>
          <p:nvPr/>
        </p:nvSpPr>
        <p:spPr>
          <a:xfrm>
            <a:off x="5046133" y="4464110"/>
            <a:ext cx="2929467" cy="646331"/>
          </a:xfrm>
          <a:prstGeom prst="rect">
            <a:avLst/>
          </a:prstGeom>
          <a:noFill/>
        </p:spPr>
        <p:txBody>
          <a:bodyPr wrap="square" rtlCol="0">
            <a:spAutoFit/>
          </a:bodyPr>
          <a:lstStyle/>
          <a:p>
            <a:pPr algn="ctr"/>
            <a:r>
              <a:rPr lang="en-GB" dirty="0"/>
              <a:t>Custom Made Alex Net for visualising kernel features.</a:t>
            </a:r>
          </a:p>
        </p:txBody>
      </p:sp>
      <p:sp>
        <p:nvSpPr>
          <p:cNvPr id="14" name="Rectangle 13">
            <a:extLst>
              <a:ext uri="{FF2B5EF4-FFF2-40B4-BE49-F238E27FC236}">
                <a16:creationId xmlns:a16="http://schemas.microsoft.com/office/drawing/2014/main" id="{ADFD0BCB-B22A-3AA6-A486-8A575F13FF32}"/>
              </a:ext>
            </a:extLst>
          </p:cNvPr>
          <p:cNvSpPr/>
          <p:nvPr/>
        </p:nvSpPr>
        <p:spPr>
          <a:xfrm>
            <a:off x="5046133" y="4464110"/>
            <a:ext cx="2929467" cy="646331"/>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5" name="TextBox 14">
            <a:extLst>
              <a:ext uri="{FF2B5EF4-FFF2-40B4-BE49-F238E27FC236}">
                <a16:creationId xmlns:a16="http://schemas.microsoft.com/office/drawing/2014/main" id="{BB0A9779-3D38-0CF8-E971-3465AEA9841C}"/>
              </a:ext>
            </a:extLst>
          </p:cNvPr>
          <p:cNvSpPr txBox="1"/>
          <p:nvPr/>
        </p:nvSpPr>
        <p:spPr>
          <a:xfrm>
            <a:off x="838201" y="5520267"/>
            <a:ext cx="8695266" cy="1200329"/>
          </a:xfrm>
          <a:prstGeom prst="rect">
            <a:avLst/>
          </a:prstGeom>
          <a:noFill/>
        </p:spPr>
        <p:txBody>
          <a:bodyPr wrap="square" rtlCol="0">
            <a:spAutoFit/>
          </a:bodyPr>
          <a:lstStyle/>
          <a:p>
            <a:r>
              <a:rPr lang="en-GB" dirty="0"/>
              <a:t>Model will learn which features of image allow for the learning of the correct goal, finding what is important.</a:t>
            </a:r>
          </a:p>
          <a:p>
            <a:r>
              <a:rPr lang="en-GB" dirty="0"/>
              <a:t>Different keyframes of video will allow the understanding of how the importance of features changes over the key frame.</a:t>
            </a:r>
          </a:p>
        </p:txBody>
      </p:sp>
      <p:sp>
        <p:nvSpPr>
          <p:cNvPr id="16" name="TextBox 15">
            <a:extLst>
              <a:ext uri="{FF2B5EF4-FFF2-40B4-BE49-F238E27FC236}">
                <a16:creationId xmlns:a16="http://schemas.microsoft.com/office/drawing/2014/main" id="{EDD56C70-315E-560C-866E-EBA53DDABADB}"/>
              </a:ext>
            </a:extLst>
          </p:cNvPr>
          <p:cNvSpPr txBox="1"/>
          <p:nvPr/>
        </p:nvSpPr>
        <p:spPr>
          <a:xfrm>
            <a:off x="855133" y="5110441"/>
            <a:ext cx="3090335" cy="369332"/>
          </a:xfrm>
          <a:prstGeom prst="rect">
            <a:avLst/>
          </a:prstGeom>
          <a:noFill/>
        </p:spPr>
        <p:txBody>
          <a:bodyPr wrap="square" rtlCol="0">
            <a:spAutoFit/>
          </a:bodyPr>
          <a:lstStyle/>
          <a:p>
            <a:r>
              <a:rPr lang="en-GB" b="1" u="sng" dirty="0"/>
              <a:t>Model Match Reasoning</a:t>
            </a:r>
          </a:p>
        </p:txBody>
      </p:sp>
      <p:pic>
        <p:nvPicPr>
          <p:cNvPr id="18" name="Picture 17">
            <a:extLst>
              <a:ext uri="{FF2B5EF4-FFF2-40B4-BE49-F238E27FC236}">
                <a16:creationId xmlns:a16="http://schemas.microsoft.com/office/drawing/2014/main" id="{840DB79F-BE49-CBDF-DECB-5835B2CA4877}"/>
              </a:ext>
            </a:extLst>
          </p:cNvPr>
          <p:cNvPicPr>
            <a:picLocks noChangeAspect="1"/>
          </p:cNvPicPr>
          <p:nvPr/>
        </p:nvPicPr>
        <p:blipFill>
          <a:blip r:embed="rId5"/>
          <a:stretch>
            <a:fillRect/>
          </a:stretch>
        </p:blipFill>
        <p:spPr>
          <a:xfrm>
            <a:off x="9855200" y="4811711"/>
            <a:ext cx="2167808" cy="1893887"/>
          </a:xfrm>
          <a:prstGeom prst="rect">
            <a:avLst/>
          </a:prstGeom>
        </p:spPr>
      </p:pic>
      <p:cxnSp>
        <p:nvCxnSpPr>
          <p:cNvPr id="20" name="Straight Arrow Connector 19">
            <a:extLst>
              <a:ext uri="{FF2B5EF4-FFF2-40B4-BE49-F238E27FC236}">
                <a16:creationId xmlns:a16="http://schemas.microsoft.com/office/drawing/2014/main" id="{37B2F699-898C-68A5-470C-9DD86C7470AF}"/>
              </a:ext>
            </a:extLst>
          </p:cNvPr>
          <p:cNvCxnSpPr>
            <a:cxnSpLocks/>
            <a:endCxn id="18" idx="1"/>
          </p:cNvCxnSpPr>
          <p:nvPr/>
        </p:nvCxnSpPr>
        <p:spPr>
          <a:xfrm flipV="1">
            <a:off x="8610600" y="5758655"/>
            <a:ext cx="1244600" cy="261145"/>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034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C1CFAD-6BEF-517E-C60F-547DDE2649CB}"/>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2) Description of Computational Model</a:t>
            </a:r>
          </a:p>
        </p:txBody>
      </p:sp>
      <p:sp>
        <p:nvSpPr>
          <p:cNvPr id="3" name="TextBox 2">
            <a:extLst>
              <a:ext uri="{FF2B5EF4-FFF2-40B4-BE49-F238E27FC236}">
                <a16:creationId xmlns:a16="http://schemas.microsoft.com/office/drawing/2014/main" id="{8D287EED-4379-C8DC-E7F1-75F478B5C50B}"/>
              </a:ext>
            </a:extLst>
          </p:cNvPr>
          <p:cNvSpPr txBox="1"/>
          <p:nvPr/>
        </p:nvSpPr>
        <p:spPr>
          <a:xfrm>
            <a:off x="838200" y="982133"/>
            <a:ext cx="60960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Dataset Creation</a:t>
            </a:r>
            <a:endParaRPr lang="en-GB" sz="2000" dirty="0"/>
          </a:p>
        </p:txBody>
      </p:sp>
      <p:sp>
        <p:nvSpPr>
          <p:cNvPr id="5" name="TextBox 4">
            <a:extLst>
              <a:ext uri="{FF2B5EF4-FFF2-40B4-BE49-F238E27FC236}">
                <a16:creationId xmlns:a16="http://schemas.microsoft.com/office/drawing/2014/main" id="{B0AF3107-FA40-AE35-FE95-F4A81A7556A7}"/>
              </a:ext>
            </a:extLst>
          </p:cNvPr>
          <p:cNvSpPr txBox="1"/>
          <p:nvPr/>
        </p:nvSpPr>
        <p:spPr>
          <a:xfrm>
            <a:off x="838200" y="1557867"/>
            <a:ext cx="11082867" cy="923330"/>
          </a:xfrm>
          <a:prstGeom prst="rect">
            <a:avLst/>
          </a:prstGeom>
          <a:noFill/>
        </p:spPr>
        <p:txBody>
          <a:bodyPr wrap="square" rtlCol="0">
            <a:spAutoFit/>
          </a:bodyPr>
          <a:lstStyle/>
          <a:p>
            <a:r>
              <a:rPr lang="en-GB" dirty="0"/>
              <a:t>I created 18 videos of me obtaining items on my left or right, this was then chopped into 50 key frames, for a total of </a:t>
            </a:r>
            <a:r>
              <a:rPr lang="en-GB" b="1" u="sng" dirty="0"/>
              <a:t>900 images </a:t>
            </a:r>
            <a:r>
              <a:rPr lang="en-GB" dirty="0"/>
              <a:t>for my dataset .  Some preprocessing,  image normalisation and resizing was done to allow input to the model.</a:t>
            </a:r>
          </a:p>
        </p:txBody>
      </p:sp>
      <p:pic>
        <p:nvPicPr>
          <p:cNvPr id="6" name="left1">
            <a:hlinkClick r:id="" action="ppaction://media"/>
            <a:extLst>
              <a:ext uri="{FF2B5EF4-FFF2-40B4-BE49-F238E27FC236}">
                <a16:creationId xmlns:a16="http://schemas.microsoft.com/office/drawing/2014/main" id="{40829B54-E95D-7D9D-C4E1-D2549CBCC9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2777067"/>
            <a:ext cx="4047065" cy="2276474"/>
          </a:xfrm>
          <a:prstGeom prst="rect">
            <a:avLst/>
          </a:prstGeom>
        </p:spPr>
      </p:pic>
      <p:pic>
        <p:nvPicPr>
          <p:cNvPr id="10" name="Picture 9" descr="A person looking at an orange&#10;&#10;Description automatically generated">
            <a:extLst>
              <a:ext uri="{FF2B5EF4-FFF2-40B4-BE49-F238E27FC236}">
                <a16:creationId xmlns:a16="http://schemas.microsoft.com/office/drawing/2014/main" id="{AE648EF9-9CD5-1FFC-EBE1-D4F505941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5579" y="2839817"/>
            <a:ext cx="2133600" cy="2133600"/>
          </a:xfrm>
          <a:prstGeom prst="rect">
            <a:avLst/>
          </a:prstGeom>
        </p:spPr>
      </p:pic>
      <p:pic>
        <p:nvPicPr>
          <p:cNvPr id="14" name="Picture 13" descr="A person sitting at a table with an orange and eggs&#10;&#10;Description automatically generated">
            <a:extLst>
              <a:ext uri="{FF2B5EF4-FFF2-40B4-BE49-F238E27FC236}">
                <a16:creationId xmlns:a16="http://schemas.microsoft.com/office/drawing/2014/main" id="{463FAA9F-CE4C-7B33-09AE-B2072EC73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251" y="2848504"/>
            <a:ext cx="2133600" cy="2133600"/>
          </a:xfrm>
          <a:prstGeom prst="rect">
            <a:avLst/>
          </a:prstGeom>
        </p:spPr>
      </p:pic>
      <p:pic>
        <p:nvPicPr>
          <p:cNvPr id="16" name="Picture 15" descr="A person pointing at an orange&#10;&#10;Description automatically generated">
            <a:extLst>
              <a:ext uri="{FF2B5EF4-FFF2-40B4-BE49-F238E27FC236}">
                <a16:creationId xmlns:a16="http://schemas.microsoft.com/office/drawing/2014/main" id="{561CF479-E146-839A-DB21-1935F0A30C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923" y="2839817"/>
            <a:ext cx="2133600" cy="2133600"/>
          </a:xfrm>
          <a:prstGeom prst="rect">
            <a:avLst/>
          </a:prstGeom>
        </p:spPr>
      </p:pic>
      <p:pic>
        <p:nvPicPr>
          <p:cNvPr id="18" name="Picture 17" descr="A person sitting at a table with an orange&#10;&#10;Description automatically generated">
            <a:extLst>
              <a:ext uri="{FF2B5EF4-FFF2-40B4-BE49-F238E27FC236}">
                <a16:creationId xmlns:a16="http://schemas.microsoft.com/office/drawing/2014/main" id="{54A42A3A-50F5-CB5F-64FE-8DA9D8E19A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6667" y="2848504"/>
            <a:ext cx="2133600" cy="2133600"/>
          </a:xfrm>
          <a:prstGeom prst="rect">
            <a:avLst/>
          </a:prstGeom>
        </p:spPr>
      </p:pic>
      <p:sp>
        <p:nvSpPr>
          <p:cNvPr id="19" name="TextBox 18">
            <a:extLst>
              <a:ext uri="{FF2B5EF4-FFF2-40B4-BE49-F238E27FC236}">
                <a16:creationId xmlns:a16="http://schemas.microsoft.com/office/drawing/2014/main" id="{753D8B5D-635E-5B2D-D8D9-FAD4C01CFF77}"/>
              </a:ext>
            </a:extLst>
          </p:cNvPr>
          <p:cNvSpPr txBox="1"/>
          <p:nvPr/>
        </p:nvSpPr>
        <p:spPr>
          <a:xfrm>
            <a:off x="6790251" y="5053541"/>
            <a:ext cx="4047065" cy="369332"/>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Right object goal, frames from video.</a:t>
            </a:r>
          </a:p>
        </p:txBody>
      </p:sp>
      <p:sp>
        <p:nvSpPr>
          <p:cNvPr id="20" name="TextBox 19">
            <a:extLst>
              <a:ext uri="{FF2B5EF4-FFF2-40B4-BE49-F238E27FC236}">
                <a16:creationId xmlns:a16="http://schemas.microsoft.com/office/drawing/2014/main" id="{700FFF82-AB4B-FBB4-144B-71B148D1F101}"/>
              </a:ext>
            </a:extLst>
          </p:cNvPr>
          <p:cNvSpPr txBox="1"/>
          <p:nvPr/>
        </p:nvSpPr>
        <p:spPr>
          <a:xfrm>
            <a:off x="838200" y="5053541"/>
            <a:ext cx="4047066"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Example Dataset Video</a:t>
            </a:r>
          </a:p>
        </p:txBody>
      </p:sp>
    </p:spTree>
    <p:extLst>
      <p:ext uri="{BB962C8B-B14F-4D97-AF65-F5344CB8AC3E}">
        <p14:creationId xmlns:p14="http://schemas.microsoft.com/office/powerpoint/2010/main" val="239845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C1CFAD-6BEF-517E-C60F-547DDE2649CB}"/>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2) Description of Computational Model</a:t>
            </a:r>
          </a:p>
        </p:txBody>
      </p:sp>
      <p:pic>
        <p:nvPicPr>
          <p:cNvPr id="3" name="Picture 2">
            <a:extLst>
              <a:ext uri="{FF2B5EF4-FFF2-40B4-BE49-F238E27FC236}">
                <a16:creationId xmlns:a16="http://schemas.microsoft.com/office/drawing/2014/main" id="{CA58EE10-49F1-D698-59F0-C5BF88CBED53}"/>
              </a:ext>
            </a:extLst>
          </p:cNvPr>
          <p:cNvPicPr>
            <a:picLocks noChangeAspect="1"/>
          </p:cNvPicPr>
          <p:nvPr/>
        </p:nvPicPr>
        <p:blipFill>
          <a:blip r:embed="rId3"/>
          <a:stretch>
            <a:fillRect/>
          </a:stretch>
        </p:blipFill>
        <p:spPr>
          <a:xfrm>
            <a:off x="1262472" y="2311399"/>
            <a:ext cx="9667055" cy="3988039"/>
          </a:xfrm>
          <a:prstGeom prst="rect">
            <a:avLst/>
          </a:prstGeom>
        </p:spPr>
      </p:pic>
      <p:sp>
        <p:nvSpPr>
          <p:cNvPr id="5" name="TextBox 4">
            <a:extLst>
              <a:ext uri="{FF2B5EF4-FFF2-40B4-BE49-F238E27FC236}">
                <a16:creationId xmlns:a16="http://schemas.microsoft.com/office/drawing/2014/main" id="{7EB661E1-CAB5-C3DF-6931-7C98A6F5F68C}"/>
              </a:ext>
            </a:extLst>
          </p:cNvPr>
          <p:cNvSpPr txBox="1"/>
          <p:nvPr/>
        </p:nvSpPr>
        <p:spPr>
          <a:xfrm>
            <a:off x="838200" y="782529"/>
            <a:ext cx="62103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Landmarks Based Computation</a:t>
            </a:r>
            <a:endParaRPr lang="en-GB" sz="2000" dirty="0"/>
          </a:p>
        </p:txBody>
      </p:sp>
      <p:pic>
        <p:nvPicPr>
          <p:cNvPr id="7" name="Picture 6">
            <a:extLst>
              <a:ext uri="{FF2B5EF4-FFF2-40B4-BE49-F238E27FC236}">
                <a16:creationId xmlns:a16="http://schemas.microsoft.com/office/drawing/2014/main" id="{C483D27E-2B8A-3A09-9AF2-13E1C48D1700}"/>
              </a:ext>
            </a:extLst>
          </p:cNvPr>
          <p:cNvPicPr>
            <a:picLocks noChangeAspect="1"/>
          </p:cNvPicPr>
          <p:nvPr/>
        </p:nvPicPr>
        <p:blipFill>
          <a:blip r:embed="rId4"/>
          <a:stretch>
            <a:fillRect/>
          </a:stretch>
        </p:blipFill>
        <p:spPr>
          <a:xfrm>
            <a:off x="4178300" y="2706467"/>
            <a:ext cx="3516312" cy="2866613"/>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A56BDB2C-45FE-8D5E-6D27-DA3566D22FCF}"/>
              </a:ext>
            </a:extLst>
          </p:cNvPr>
          <p:cNvSpPr txBox="1"/>
          <p:nvPr/>
        </p:nvSpPr>
        <p:spPr>
          <a:xfrm>
            <a:off x="952500" y="1211464"/>
            <a:ext cx="10002427" cy="923330"/>
          </a:xfrm>
          <a:prstGeom prst="rect">
            <a:avLst/>
          </a:prstGeom>
          <a:noFill/>
        </p:spPr>
        <p:txBody>
          <a:bodyPr wrap="square" rtlCol="0">
            <a:spAutoFit/>
          </a:bodyPr>
          <a:lstStyle/>
          <a:p>
            <a:r>
              <a:rPr lang="en-GB" dirty="0"/>
              <a:t>To better understand whether my model reliance on just visual cues was causing issues in terms of determining a goal, I wanted to see if knowing arm trajectory aided in the goal processes, and if this was useful in determining the goal, confirming the conclusion given.</a:t>
            </a:r>
          </a:p>
        </p:txBody>
      </p:sp>
      <p:cxnSp>
        <p:nvCxnSpPr>
          <p:cNvPr id="10" name="Straight Connector 9">
            <a:extLst>
              <a:ext uri="{FF2B5EF4-FFF2-40B4-BE49-F238E27FC236}">
                <a16:creationId xmlns:a16="http://schemas.microsoft.com/office/drawing/2014/main" id="{912013F2-9EBE-0550-529D-8787B2C73CEB}"/>
              </a:ext>
            </a:extLst>
          </p:cNvPr>
          <p:cNvCxnSpPr>
            <a:cxnSpLocks/>
          </p:cNvCxnSpPr>
          <p:nvPr/>
        </p:nvCxnSpPr>
        <p:spPr>
          <a:xfrm flipV="1">
            <a:off x="1066800" y="4406900"/>
            <a:ext cx="2044700" cy="1040032"/>
          </a:xfrm>
          <a:prstGeom prst="line">
            <a:avLst/>
          </a:prstGeom>
          <a:ln w="57150">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678E453-1ED1-044A-E9A5-77C66654DFDE}"/>
              </a:ext>
            </a:extLst>
          </p:cNvPr>
          <p:cNvSpPr txBox="1"/>
          <p:nvPr/>
        </p:nvSpPr>
        <p:spPr>
          <a:xfrm>
            <a:off x="165100" y="4965700"/>
            <a:ext cx="1097372" cy="1200329"/>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3D Plot of the human model.</a:t>
            </a:r>
          </a:p>
        </p:txBody>
      </p:sp>
      <p:cxnSp>
        <p:nvCxnSpPr>
          <p:cNvPr id="14" name="Straight Connector 13">
            <a:extLst>
              <a:ext uri="{FF2B5EF4-FFF2-40B4-BE49-F238E27FC236}">
                <a16:creationId xmlns:a16="http://schemas.microsoft.com/office/drawing/2014/main" id="{8EA2171B-06F1-C819-D4D5-E3C96BB26640}"/>
              </a:ext>
            </a:extLst>
          </p:cNvPr>
          <p:cNvCxnSpPr>
            <a:cxnSpLocks/>
          </p:cNvCxnSpPr>
          <p:nvPr/>
        </p:nvCxnSpPr>
        <p:spPr>
          <a:xfrm flipV="1">
            <a:off x="3706607" y="4766449"/>
            <a:ext cx="1449593" cy="1439226"/>
          </a:xfrm>
          <a:prstGeom prst="line">
            <a:avLst/>
          </a:prstGeom>
          <a:ln w="57150">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281A6AE3-4119-A1E4-ADDE-38CC96D40F52}"/>
              </a:ext>
            </a:extLst>
          </p:cNvPr>
          <p:cNvCxnSpPr>
            <a:cxnSpLocks/>
          </p:cNvCxnSpPr>
          <p:nvPr/>
        </p:nvCxnSpPr>
        <p:spPr>
          <a:xfrm flipH="1">
            <a:off x="9245600" y="3975100"/>
            <a:ext cx="1813616" cy="116546"/>
          </a:xfrm>
          <a:prstGeom prst="line">
            <a:avLst/>
          </a:prstGeom>
          <a:ln w="57150">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DAD07D0F-E9DE-CD3F-4667-073B1D17966B}"/>
              </a:ext>
            </a:extLst>
          </p:cNvPr>
          <p:cNvSpPr txBox="1"/>
          <p:nvPr/>
        </p:nvSpPr>
        <p:spPr>
          <a:xfrm>
            <a:off x="2550152" y="5779374"/>
            <a:ext cx="1333218" cy="646331"/>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Landmarks found</a:t>
            </a:r>
          </a:p>
        </p:txBody>
      </p:sp>
      <p:sp>
        <p:nvSpPr>
          <p:cNvPr id="21" name="TextBox 20">
            <a:extLst>
              <a:ext uri="{FF2B5EF4-FFF2-40B4-BE49-F238E27FC236}">
                <a16:creationId xmlns:a16="http://schemas.microsoft.com/office/drawing/2014/main" id="{0F539FC8-D2DF-7930-205B-A597EEE9669B}"/>
              </a:ext>
            </a:extLst>
          </p:cNvPr>
          <p:cNvSpPr txBox="1"/>
          <p:nvPr/>
        </p:nvSpPr>
        <p:spPr>
          <a:xfrm>
            <a:off x="10893502" y="3655020"/>
            <a:ext cx="1333218" cy="1200329"/>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Estimated</a:t>
            </a:r>
          </a:p>
          <a:p>
            <a:r>
              <a:rPr lang="en-GB" dirty="0">
                <a:latin typeface="SF NS Display" pitchFamily="50" charset="0"/>
                <a:ea typeface="SF NS Display" pitchFamily="50" charset="0"/>
                <a:cs typeface="SF NS Display" pitchFamily="50" charset="0"/>
              </a:rPr>
              <a:t>Landmarks based on 3D plot</a:t>
            </a:r>
          </a:p>
        </p:txBody>
      </p:sp>
    </p:spTree>
    <p:extLst>
      <p:ext uri="{BB962C8B-B14F-4D97-AF65-F5344CB8AC3E}">
        <p14:creationId xmlns:p14="http://schemas.microsoft.com/office/powerpoint/2010/main" val="116407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6646A9-2F1A-923A-C3C4-ABD24467841D}"/>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3) Results and Conclusion</a:t>
            </a:r>
          </a:p>
        </p:txBody>
      </p:sp>
      <p:sp>
        <p:nvSpPr>
          <p:cNvPr id="5" name="TextBox 4">
            <a:extLst>
              <a:ext uri="{FF2B5EF4-FFF2-40B4-BE49-F238E27FC236}">
                <a16:creationId xmlns:a16="http://schemas.microsoft.com/office/drawing/2014/main" id="{4A1F2AFA-E49A-9BD7-7B2E-AAC127DD50C2}"/>
              </a:ext>
            </a:extLst>
          </p:cNvPr>
          <p:cNvSpPr txBox="1"/>
          <p:nvPr/>
        </p:nvSpPr>
        <p:spPr>
          <a:xfrm>
            <a:off x="838200" y="877779"/>
            <a:ext cx="62103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Understanding Model Learning (3 Iterations)</a:t>
            </a:r>
            <a:endParaRPr lang="en-GB" sz="2000" dirty="0"/>
          </a:p>
        </p:txBody>
      </p:sp>
      <p:sp>
        <p:nvSpPr>
          <p:cNvPr id="6" name="TextBox 5">
            <a:extLst>
              <a:ext uri="{FF2B5EF4-FFF2-40B4-BE49-F238E27FC236}">
                <a16:creationId xmlns:a16="http://schemas.microsoft.com/office/drawing/2014/main" id="{53DEA32B-C821-AC74-AA0E-9717D799D237}"/>
              </a:ext>
            </a:extLst>
          </p:cNvPr>
          <p:cNvSpPr txBox="1"/>
          <p:nvPr/>
        </p:nvSpPr>
        <p:spPr>
          <a:xfrm>
            <a:off x="904874" y="1564243"/>
            <a:ext cx="10515599" cy="923330"/>
          </a:xfrm>
          <a:prstGeom prst="rect">
            <a:avLst/>
          </a:prstGeom>
          <a:noFill/>
        </p:spPr>
        <p:txBody>
          <a:bodyPr wrap="square" rtlCol="0">
            <a:spAutoFit/>
          </a:bodyPr>
          <a:lstStyle/>
          <a:p>
            <a:r>
              <a:rPr lang="en-GB" b="1" dirty="0">
                <a:latin typeface="SF NS Text" pitchFamily="50" charset="0"/>
                <a:ea typeface="SF NS Text" pitchFamily="50" charset="0"/>
                <a:cs typeface="SF NS Text" pitchFamily="50" charset="0"/>
              </a:rPr>
              <a:t>Iteration 1) (Very noisy and not enough information)</a:t>
            </a:r>
            <a:r>
              <a:rPr lang="en-GB" dirty="0">
                <a:latin typeface="SF NS Text" pitchFamily="50" charset="0"/>
                <a:ea typeface="SF NS Text" pitchFamily="50" charset="0"/>
                <a:cs typeface="SF NS Text" pitchFamily="50" charset="0"/>
              </a:rPr>
              <a:t> Low Level Initial Convolution Layers Feature Maps, shows the fundamental blocks of CNN recognition for goal, however not specifically showing useful information.</a:t>
            </a:r>
          </a:p>
        </p:txBody>
      </p:sp>
      <p:pic>
        <p:nvPicPr>
          <p:cNvPr id="8" name="Picture 7" descr="A blurry image of a person&#10;&#10;Description automatically generated">
            <a:extLst>
              <a:ext uri="{FF2B5EF4-FFF2-40B4-BE49-F238E27FC236}">
                <a16:creationId xmlns:a16="http://schemas.microsoft.com/office/drawing/2014/main" id="{A553C0C0-0B27-0F79-0501-3534740F6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24" y="2874073"/>
            <a:ext cx="1412177" cy="1412177"/>
          </a:xfrm>
          <a:prstGeom prst="rect">
            <a:avLst/>
          </a:prstGeom>
        </p:spPr>
      </p:pic>
      <p:pic>
        <p:nvPicPr>
          <p:cNvPr id="10" name="Picture 9" descr="A person in a white shirt&#10;&#10;Description automatically generated">
            <a:extLst>
              <a:ext uri="{FF2B5EF4-FFF2-40B4-BE49-F238E27FC236}">
                <a16:creationId xmlns:a16="http://schemas.microsoft.com/office/drawing/2014/main" id="{8AF77C06-56B4-1404-EBF0-4B56692F0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575" y="2922769"/>
            <a:ext cx="1412177" cy="1412177"/>
          </a:xfrm>
          <a:prstGeom prst="rect">
            <a:avLst/>
          </a:prstGeom>
        </p:spPr>
      </p:pic>
      <p:sp>
        <p:nvSpPr>
          <p:cNvPr id="11" name="Rectangle 10">
            <a:extLst>
              <a:ext uri="{FF2B5EF4-FFF2-40B4-BE49-F238E27FC236}">
                <a16:creationId xmlns:a16="http://schemas.microsoft.com/office/drawing/2014/main" id="{FDFF7803-0A0B-E599-8562-63714FA1D4F8}"/>
              </a:ext>
            </a:extLst>
          </p:cNvPr>
          <p:cNvSpPr/>
          <p:nvPr/>
        </p:nvSpPr>
        <p:spPr>
          <a:xfrm>
            <a:off x="1009650" y="2657475"/>
            <a:ext cx="3314700" cy="189547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3504D28F-75B3-CA38-B35E-3F4FDC1DC223}"/>
              </a:ext>
            </a:extLst>
          </p:cNvPr>
          <p:cNvSpPr txBox="1"/>
          <p:nvPr/>
        </p:nvSpPr>
        <p:spPr>
          <a:xfrm>
            <a:off x="1709927" y="4904482"/>
            <a:ext cx="1204723" cy="369332"/>
          </a:xfrm>
          <a:prstGeom prst="rect">
            <a:avLst/>
          </a:prstGeom>
          <a:noFill/>
        </p:spPr>
        <p:txBody>
          <a:bodyPr wrap="square" rtlCol="0">
            <a:spAutoFit/>
          </a:bodyPr>
          <a:lstStyle/>
          <a:p>
            <a:r>
              <a:rPr lang="en-GB" dirty="0">
                <a:latin typeface="SF NS Text" pitchFamily="50" charset="0"/>
                <a:ea typeface="SF NS Text" pitchFamily="50" charset="0"/>
                <a:cs typeface="SF NS Text" pitchFamily="50" charset="0"/>
              </a:rPr>
              <a:t>Frame 10</a:t>
            </a:r>
          </a:p>
        </p:txBody>
      </p:sp>
      <p:cxnSp>
        <p:nvCxnSpPr>
          <p:cNvPr id="16" name="Straight Arrow Connector 15">
            <a:extLst>
              <a:ext uri="{FF2B5EF4-FFF2-40B4-BE49-F238E27FC236}">
                <a16:creationId xmlns:a16="http://schemas.microsoft.com/office/drawing/2014/main" id="{4FEE022C-61D2-8498-5D19-6D7CC27F2272}"/>
              </a:ext>
            </a:extLst>
          </p:cNvPr>
          <p:cNvCxnSpPr/>
          <p:nvPr/>
        </p:nvCxnSpPr>
        <p:spPr>
          <a:xfrm flipV="1">
            <a:off x="1133475" y="4286250"/>
            <a:ext cx="866775" cy="10075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57037DDB-3A74-FBA8-5FB2-F28A7C390750}"/>
              </a:ext>
            </a:extLst>
          </p:cNvPr>
          <p:cNvSpPr txBox="1"/>
          <p:nvPr/>
        </p:nvSpPr>
        <p:spPr>
          <a:xfrm>
            <a:off x="647700" y="5275957"/>
            <a:ext cx="3771900" cy="1077218"/>
          </a:xfrm>
          <a:prstGeom prst="rect">
            <a:avLst/>
          </a:prstGeom>
          <a:noFill/>
        </p:spPr>
        <p:txBody>
          <a:bodyPr wrap="square" rtlCol="0">
            <a:spAutoFit/>
          </a:bodyPr>
          <a:lstStyle/>
          <a:p>
            <a:r>
              <a:rPr lang="en-GB" sz="1600" dirty="0">
                <a:latin typeface="SF NS Text" pitchFamily="50" charset="0"/>
                <a:ea typeface="SF NS Text" pitchFamily="50" charset="0"/>
                <a:cs typeface="SF NS Text" pitchFamily="50" charset="0"/>
              </a:rPr>
              <a:t>Fundamental kernels are highlighting the hand preshape for understanding the goal, like what is current mentioned in the paper.</a:t>
            </a:r>
          </a:p>
        </p:txBody>
      </p:sp>
      <p:sp>
        <p:nvSpPr>
          <p:cNvPr id="18" name="Rectangle 17">
            <a:extLst>
              <a:ext uri="{FF2B5EF4-FFF2-40B4-BE49-F238E27FC236}">
                <a16:creationId xmlns:a16="http://schemas.microsoft.com/office/drawing/2014/main" id="{2E7630F1-6346-C199-D256-B322B062A735}"/>
              </a:ext>
            </a:extLst>
          </p:cNvPr>
          <p:cNvSpPr/>
          <p:nvPr/>
        </p:nvSpPr>
        <p:spPr>
          <a:xfrm>
            <a:off x="647700" y="5293757"/>
            <a:ext cx="3771900" cy="10594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ECA6E54-7E85-27B1-2A6D-77D922AD2A73}"/>
              </a:ext>
            </a:extLst>
          </p:cNvPr>
          <p:cNvCxnSpPr>
            <a:cxnSpLocks/>
            <a:endCxn id="10" idx="2"/>
          </p:cNvCxnSpPr>
          <p:nvPr/>
        </p:nvCxnSpPr>
        <p:spPr>
          <a:xfrm flipV="1">
            <a:off x="3202496" y="4334946"/>
            <a:ext cx="211168" cy="10075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2" name="Picture 21" descr="A person in a white shirt&#10;&#10;Description automatically generated">
            <a:extLst>
              <a:ext uri="{FF2B5EF4-FFF2-40B4-BE49-F238E27FC236}">
                <a16:creationId xmlns:a16="http://schemas.microsoft.com/office/drawing/2014/main" id="{4DBEC9D3-964E-2BCA-29D6-0CA560C1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625" y="2874073"/>
            <a:ext cx="1512323" cy="1512323"/>
          </a:xfrm>
          <a:prstGeom prst="rect">
            <a:avLst/>
          </a:prstGeom>
        </p:spPr>
      </p:pic>
      <p:pic>
        <p:nvPicPr>
          <p:cNvPr id="24" name="Picture 23">
            <a:extLst>
              <a:ext uri="{FF2B5EF4-FFF2-40B4-BE49-F238E27FC236}">
                <a16:creationId xmlns:a16="http://schemas.microsoft.com/office/drawing/2014/main" id="{06534713-5F98-79B3-168D-EF0869EFAFAB}"/>
              </a:ext>
            </a:extLst>
          </p:cNvPr>
          <p:cNvPicPr>
            <a:picLocks noChangeAspect="1"/>
          </p:cNvPicPr>
          <p:nvPr/>
        </p:nvPicPr>
        <p:blipFill>
          <a:blip r:embed="rId6"/>
          <a:stretch>
            <a:fillRect/>
          </a:stretch>
        </p:blipFill>
        <p:spPr>
          <a:xfrm>
            <a:off x="6674548" y="2874073"/>
            <a:ext cx="1512323" cy="1512323"/>
          </a:xfrm>
          <a:prstGeom prst="rect">
            <a:avLst/>
          </a:prstGeom>
        </p:spPr>
      </p:pic>
      <p:sp>
        <p:nvSpPr>
          <p:cNvPr id="25" name="Rectangle 24">
            <a:extLst>
              <a:ext uri="{FF2B5EF4-FFF2-40B4-BE49-F238E27FC236}">
                <a16:creationId xmlns:a16="http://schemas.microsoft.com/office/drawing/2014/main" id="{3B46C047-2027-3405-CC62-F0DC40DC7ADD}"/>
              </a:ext>
            </a:extLst>
          </p:cNvPr>
          <p:cNvSpPr/>
          <p:nvPr/>
        </p:nvSpPr>
        <p:spPr>
          <a:xfrm>
            <a:off x="4943475" y="2681119"/>
            <a:ext cx="3314700" cy="189547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27" name="Picture 26" descr="A blue background with red spots&#10;&#10;Description automatically generated">
            <a:extLst>
              <a:ext uri="{FF2B5EF4-FFF2-40B4-BE49-F238E27FC236}">
                <a16:creationId xmlns:a16="http://schemas.microsoft.com/office/drawing/2014/main" id="{23BCC0FE-CEFD-E74E-08D3-3DD5ED1BD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5647" y="2844329"/>
            <a:ext cx="1548362" cy="1548362"/>
          </a:xfrm>
          <a:prstGeom prst="rect">
            <a:avLst/>
          </a:prstGeom>
        </p:spPr>
      </p:pic>
      <p:pic>
        <p:nvPicPr>
          <p:cNvPr id="29" name="Picture 28">
            <a:extLst>
              <a:ext uri="{FF2B5EF4-FFF2-40B4-BE49-F238E27FC236}">
                <a16:creationId xmlns:a16="http://schemas.microsoft.com/office/drawing/2014/main" id="{1FE1CB05-41AC-2A8C-7AF1-C6660706CD93}"/>
              </a:ext>
            </a:extLst>
          </p:cNvPr>
          <p:cNvPicPr>
            <a:picLocks noChangeAspect="1"/>
          </p:cNvPicPr>
          <p:nvPr/>
        </p:nvPicPr>
        <p:blipFill>
          <a:blip r:embed="rId8"/>
          <a:stretch>
            <a:fillRect/>
          </a:stretch>
        </p:blipFill>
        <p:spPr>
          <a:xfrm>
            <a:off x="10265295" y="2805980"/>
            <a:ext cx="1548361" cy="1548361"/>
          </a:xfrm>
          <a:prstGeom prst="rect">
            <a:avLst/>
          </a:prstGeom>
        </p:spPr>
      </p:pic>
      <p:sp>
        <p:nvSpPr>
          <p:cNvPr id="30" name="Rectangle 29">
            <a:extLst>
              <a:ext uri="{FF2B5EF4-FFF2-40B4-BE49-F238E27FC236}">
                <a16:creationId xmlns:a16="http://schemas.microsoft.com/office/drawing/2014/main" id="{5B3AB183-91C1-6236-33FB-3B91DD62864E}"/>
              </a:ext>
            </a:extLst>
          </p:cNvPr>
          <p:cNvSpPr/>
          <p:nvPr/>
        </p:nvSpPr>
        <p:spPr>
          <a:xfrm>
            <a:off x="8525592" y="2681119"/>
            <a:ext cx="3314700" cy="189547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1" name="TextBox 30">
            <a:extLst>
              <a:ext uri="{FF2B5EF4-FFF2-40B4-BE49-F238E27FC236}">
                <a16:creationId xmlns:a16="http://schemas.microsoft.com/office/drawing/2014/main" id="{188943F6-C25F-4CA6-8914-64643BD497A5}"/>
              </a:ext>
            </a:extLst>
          </p:cNvPr>
          <p:cNvSpPr txBox="1"/>
          <p:nvPr/>
        </p:nvSpPr>
        <p:spPr>
          <a:xfrm>
            <a:off x="9722478" y="4924425"/>
            <a:ext cx="1085633" cy="369332"/>
          </a:xfrm>
          <a:prstGeom prst="rect">
            <a:avLst/>
          </a:prstGeom>
          <a:noFill/>
        </p:spPr>
        <p:txBody>
          <a:bodyPr wrap="square" rtlCol="0">
            <a:spAutoFit/>
          </a:bodyPr>
          <a:lstStyle/>
          <a:p>
            <a:r>
              <a:rPr lang="en-GB" dirty="0">
                <a:latin typeface="SF NS Text" pitchFamily="50" charset="0"/>
                <a:ea typeface="SF NS Text" pitchFamily="50" charset="0"/>
                <a:cs typeface="SF NS Text" pitchFamily="50" charset="0"/>
              </a:rPr>
              <a:t>Frame 3</a:t>
            </a:r>
          </a:p>
        </p:txBody>
      </p:sp>
      <p:sp>
        <p:nvSpPr>
          <p:cNvPr id="32" name="TextBox 31">
            <a:extLst>
              <a:ext uri="{FF2B5EF4-FFF2-40B4-BE49-F238E27FC236}">
                <a16:creationId xmlns:a16="http://schemas.microsoft.com/office/drawing/2014/main" id="{5B262F78-0215-353E-45DF-9EA18A554234}"/>
              </a:ext>
            </a:extLst>
          </p:cNvPr>
          <p:cNvSpPr txBox="1"/>
          <p:nvPr/>
        </p:nvSpPr>
        <p:spPr>
          <a:xfrm>
            <a:off x="4834278" y="5271671"/>
            <a:ext cx="3399037" cy="1077218"/>
          </a:xfrm>
          <a:prstGeom prst="rect">
            <a:avLst/>
          </a:prstGeom>
          <a:noFill/>
        </p:spPr>
        <p:txBody>
          <a:bodyPr wrap="square" rtlCol="0">
            <a:spAutoFit/>
          </a:bodyPr>
          <a:lstStyle/>
          <a:p>
            <a:r>
              <a:rPr lang="en-GB" sz="1600" dirty="0">
                <a:latin typeface="SF NS Text" pitchFamily="50" charset="0"/>
                <a:ea typeface="SF NS Text" pitchFamily="50" charset="0"/>
                <a:cs typeface="SF NS Text" pitchFamily="50" charset="0"/>
              </a:rPr>
              <a:t>Model overfits the data, with an image for associating goals to left objects, reliant on memorising image, model failure.</a:t>
            </a:r>
          </a:p>
        </p:txBody>
      </p:sp>
      <p:sp>
        <p:nvSpPr>
          <p:cNvPr id="33" name="Rectangle 32">
            <a:extLst>
              <a:ext uri="{FF2B5EF4-FFF2-40B4-BE49-F238E27FC236}">
                <a16:creationId xmlns:a16="http://schemas.microsoft.com/office/drawing/2014/main" id="{27BCE81E-7366-8754-BF58-BB0DD15FCF94}"/>
              </a:ext>
            </a:extLst>
          </p:cNvPr>
          <p:cNvSpPr/>
          <p:nvPr/>
        </p:nvSpPr>
        <p:spPr>
          <a:xfrm>
            <a:off x="8525591" y="5293757"/>
            <a:ext cx="3399037" cy="10594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4EA1FBB0-1014-B173-435F-D81423196B99}"/>
              </a:ext>
            </a:extLst>
          </p:cNvPr>
          <p:cNvCxnSpPr>
            <a:cxnSpLocks/>
          </p:cNvCxnSpPr>
          <p:nvPr/>
        </p:nvCxnSpPr>
        <p:spPr>
          <a:xfrm flipV="1">
            <a:off x="9249063" y="4391548"/>
            <a:ext cx="143303" cy="8822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107CEAA0-C31F-8CA5-81BC-38893D91C392}"/>
              </a:ext>
            </a:extLst>
          </p:cNvPr>
          <p:cNvCxnSpPr>
            <a:cxnSpLocks/>
          </p:cNvCxnSpPr>
          <p:nvPr/>
        </p:nvCxnSpPr>
        <p:spPr>
          <a:xfrm flipV="1">
            <a:off x="11058525" y="4334946"/>
            <a:ext cx="67467" cy="9588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92CFDD63-E947-BA9D-3E1C-A00B47D9AE7E}"/>
              </a:ext>
            </a:extLst>
          </p:cNvPr>
          <p:cNvSpPr txBox="1"/>
          <p:nvPr/>
        </p:nvSpPr>
        <p:spPr>
          <a:xfrm>
            <a:off x="8565775" y="5313700"/>
            <a:ext cx="3399037" cy="1077218"/>
          </a:xfrm>
          <a:prstGeom prst="rect">
            <a:avLst/>
          </a:prstGeom>
          <a:noFill/>
        </p:spPr>
        <p:txBody>
          <a:bodyPr wrap="square" rtlCol="0">
            <a:spAutoFit/>
          </a:bodyPr>
          <a:lstStyle/>
          <a:p>
            <a:r>
              <a:rPr lang="en-GB" sz="1600" dirty="0">
                <a:latin typeface="SF NS Text" pitchFamily="50" charset="0"/>
                <a:ea typeface="SF NS Text" pitchFamily="50" charset="0"/>
                <a:cs typeface="SF NS Text" pitchFamily="50" charset="0"/>
              </a:rPr>
              <a:t>Model with initial frames relies on many random parts of jumper and body position to make assumption but not eyes.</a:t>
            </a:r>
          </a:p>
        </p:txBody>
      </p:sp>
      <p:sp>
        <p:nvSpPr>
          <p:cNvPr id="40" name="Rectangle 39">
            <a:extLst>
              <a:ext uri="{FF2B5EF4-FFF2-40B4-BE49-F238E27FC236}">
                <a16:creationId xmlns:a16="http://schemas.microsoft.com/office/drawing/2014/main" id="{7585ED95-BACD-E159-0824-ECFDF78B928F}"/>
              </a:ext>
            </a:extLst>
          </p:cNvPr>
          <p:cNvSpPr/>
          <p:nvPr/>
        </p:nvSpPr>
        <p:spPr>
          <a:xfrm>
            <a:off x="4797231" y="5280571"/>
            <a:ext cx="3399037" cy="10594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8D6F7E26-082E-3373-3842-8994D196192D}"/>
              </a:ext>
            </a:extLst>
          </p:cNvPr>
          <p:cNvCxnSpPr>
            <a:cxnSpLocks/>
          </p:cNvCxnSpPr>
          <p:nvPr/>
        </p:nvCxnSpPr>
        <p:spPr>
          <a:xfrm flipV="1">
            <a:off x="5363696" y="4398305"/>
            <a:ext cx="143303" cy="8822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F86DD91C-7D95-15D2-39DE-1641F5A327D7}"/>
              </a:ext>
            </a:extLst>
          </p:cNvPr>
          <p:cNvCxnSpPr>
            <a:cxnSpLocks/>
          </p:cNvCxnSpPr>
          <p:nvPr/>
        </p:nvCxnSpPr>
        <p:spPr>
          <a:xfrm flipV="1">
            <a:off x="7234727" y="4411491"/>
            <a:ext cx="143303" cy="8822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3" name="TextBox 42">
            <a:extLst>
              <a:ext uri="{FF2B5EF4-FFF2-40B4-BE49-F238E27FC236}">
                <a16:creationId xmlns:a16="http://schemas.microsoft.com/office/drawing/2014/main" id="{7B7E698C-F557-31D3-BD08-9670D1D5A49E}"/>
              </a:ext>
            </a:extLst>
          </p:cNvPr>
          <p:cNvSpPr txBox="1"/>
          <p:nvPr/>
        </p:nvSpPr>
        <p:spPr>
          <a:xfrm>
            <a:off x="5886070" y="4893439"/>
            <a:ext cx="1204723" cy="369332"/>
          </a:xfrm>
          <a:prstGeom prst="rect">
            <a:avLst/>
          </a:prstGeom>
          <a:noFill/>
        </p:spPr>
        <p:txBody>
          <a:bodyPr wrap="square" rtlCol="0">
            <a:spAutoFit/>
          </a:bodyPr>
          <a:lstStyle/>
          <a:p>
            <a:r>
              <a:rPr lang="en-GB" dirty="0">
                <a:latin typeface="SF NS Text" pitchFamily="50" charset="0"/>
                <a:ea typeface="SF NS Text" pitchFamily="50" charset="0"/>
                <a:cs typeface="SF NS Text" pitchFamily="50" charset="0"/>
              </a:rPr>
              <a:t>Frame 23</a:t>
            </a:r>
          </a:p>
        </p:txBody>
      </p:sp>
      <p:sp>
        <p:nvSpPr>
          <p:cNvPr id="44" name="TextBox 43">
            <a:extLst>
              <a:ext uri="{FF2B5EF4-FFF2-40B4-BE49-F238E27FC236}">
                <a16:creationId xmlns:a16="http://schemas.microsoft.com/office/drawing/2014/main" id="{4E9B6603-9860-5834-A7B9-6B12E85139A1}"/>
              </a:ext>
            </a:extLst>
          </p:cNvPr>
          <p:cNvSpPr txBox="1"/>
          <p:nvPr/>
        </p:nvSpPr>
        <p:spPr>
          <a:xfrm>
            <a:off x="4797231" y="6390918"/>
            <a:ext cx="3584769" cy="523220"/>
          </a:xfrm>
          <a:prstGeom prst="rect">
            <a:avLst/>
          </a:prstGeom>
          <a:noFill/>
        </p:spPr>
        <p:txBody>
          <a:bodyPr wrap="square" rtlCol="0">
            <a:spAutoFit/>
          </a:bodyPr>
          <a:lstStyle/>
          <a:p>
            <a:pPr algn="ctr"/>
            <a:r>
              <a:rPr lang="en-GB" sz="1400" dirty="0">
                <a:solidFill>
                  <a:srgbClr val="FF0000"/>
                </a:solidFill>
              </a:rPr>
              <a:t>Steps were taking in next iterations to stop this from occurring.</a:t>
            </a:r>
          </a:p>
        </p:txBody>
      </p:sp>
    </p:spTree>
    <p:extLst>
      <p:ext uri="{BB962C8B-B14F-4D97-AF65-F5344CB8AC3E}">
        <p14:creationId xmlns:p14="http://schemas.microsoft.com/office/powerpoint/2010/main" val="313733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6646A9-2F1A-923A-C3C4-ABD24467841D}"/>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3) Results and Conclusion</a:t>
            </a:r>
          </a:p>
        </p:txBody>
      </p:sp>
      <p:sp>
        <p:nvSpPr>
          <p:cNvPr id="2" name="TextBox 1">
            <a:extLst>
              <a:ext uri="{FF2B5EF4-FFF2-40B4-BE49-F238E27FC236}">
                <a16:creationId xmlns:a16="http://schemas.microsoft.com/office/drawing/2014/main" id="{D5CA296C-9840-2199-11B3-CCE760986880}"/>
              </a:ext>
            </a:extLst>
          </p:cNvPr>
          <p:cNvSpPr txBox="1"/>
          <p:nvPr/>
        </p:nvSpPr>
        <p:spPr>
          <a:xfrm>
            <a:off x="838200" y="877779"/>
            <a:ext cx="62103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Understanding Model Learning (3 Iterations)</a:t>
            </a:r>
            <a:endParaRPr lang="en-GB" sz="2000" dirty="0"/>
          </a:p>
        </p:txBody>
      </p:sp>
      <p:sp>
        <p:nvSpPr>
          <p:cNvPr id="5" name="TextBox 4">
            <a:extLst>
              <a:ext uri="{FF2B5EF4-FFF2-40B4-BE49-F238E27FC236}">
                <a16:creationId xmlns:a16="http://schemas.microsoft.com/office/drawing/2014/main" id="{14D3BE3E-7E91-3DA1-C9BE-A5AED1CB7734}"/>
              </a:ext>
            </a:extLst>
          </p:cNvPr>
          <p:cNvSpPr txBox="1"/>
          <p:nvPr/>
        </p:nvSpPr>
        <p:spPr>
          <a:xfrm>
            <a:off x="904874" y="1564243"/>
            <a:ext cx="10515599" cy="646331"/>
          </a:xfrm>
          <a:prstGeom prst="rect">
            <a:avLst/>
          </a:prstGeom>
          <a:noFill/>
        </p:spPr>
        <p:txBody>
          <a:bodyPr wrap="square" rtlCol="0">
            <a:spAutoFit/>
          </a:bodyPr>
          <a:lstStyle/>
          <a:p>
            <a:r>
              <a:rPr lang="en-GB" b="1" dirty="0">
                <a:latin typeface="SF NS Text" pitchFamily="50" charset="0"/>
                <a:ea typeface="SF NS Text" pitchFamily="50" charset="0"/>
                <a:cs typeface="SF NS Text" pitchFamily="50" charset="0"/>
              </a:rPr>
              <a:t>Iteration 2) (Noisy Live Predictions)</a:t>
            </a:r>
            <a:r>
              <a:rPr lang="en-GB" dirty="0">
                <a:latin typeface="SF NS Text" pitchFamily="50" charset="0"/>
                <a:ea typeface="SF NS Text" pitchFamily="50" charset="0"/>
                <a:cs typeface="SF NS Text" pitchFamily="50" charset="0"/>
              </a:rPr>
              <a:t> Combination of CNN outputs for last convolution, showing consensus of attention region when making decision (noisy and hard to understand.)</a:t>
            </a:r>
          </a:p>
        </p:txBody>
      </p:sp>
      <p:pic>
        <p:nvPicPr>
          <p:cNvPr id="6" name="1vidleft">
            <a:hlinkClick r:id="" action="ppaction://media"/>
            <a:extLst>
              <a:ext uri="{FF2B5EF4-FFF2-40B4-BE49-F238E27FC236}">
                <a16:creationId xmlns:a16="http://schemas.microsoft.com/office/drawing/2014/main" id="{BA075932-DDC3-525C-1620-43F0D10ADD4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33078" y="2496928"/>
            <a:ext cx="3138845" cy="2354134"/>
          </a:xfrm>
          <a:prstGeom prst="rect">
            <a:avLst/>
          </a:prstGeom>
        </p:spPr>
      </p:pic>
      <p:pic>
        <p:nvPicPr>
          <p:cNvPr id="7" name="1vidright">
            <a:hlinkClick r:id="" action="ppaction://media"/>
            <a:extLst>
              <a:ext uri="{FF2B5EF4-FFF2-40B4-BE49-F238E27FC236}">
                <a16:creationId xmlns:a16="http://schemas.microsoft.com/office/drawing/2014/main" id="{EE9060EA-4D23-72D8-0CAB-594FCC9FCC3F}"/>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572990" y="2612996"/>
            <a:ext cx="2941079" cy="2205809"/>
          </a:xfrm>
          <a:prstGeom prst="rect">
            <a:avLst/>
          </a:prstGeom>
        </p:spPr>
      </p:pic>
      <p:pic>
        <p:nvPicPr>
          <p:cNvPr id="9" name="6vidleft">
            <a:hlinkClick r:id="" action="ppaction://media"/>
            <a:extLst>
              <a:ext uri="{FF2B5EF4-FFF2-40B4-BE49-F238E27FC236}">
                <a16:creationId xmlns:a16="http://schemas.microsoft.com/office/drawing/2014/main" id="{FCD2E4C5-B55F-06CF-1F8D-CFB75EFC9528}"/>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938364" y="2645252"/>
            <a:ext cx="2941080" cy="2205810"/>
          </a:xfrm>
          <a:prstGeom prst="rect">
            <a:avLst/>
          </a:prstGeom>
        </p:spPr>
      </p:pic>
      <p:pic>
        <p:nvPicPr>
          <p:cNvPr id="10" name="7vidright">
            <a:hlinkClick r:id="" action="ppaction://media"/>
            <a:extLst>
              <a:ext uri="{FF2B5EF4-FFF2-40B4-BE49-F238E27FC236}">
                <a16:creationId xmlns:a16="http://schemas.microsoft.com/office/drawing/2014/main" id="{FB82C35E-DCCC-E228-2DA3-1FC2AB7677C3}"/>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8380511" y="2645252"/>
            <a:ext cx="3039962" cy="2279972"/>
          </a:xfrm>
          <a:prstGeom prst="rect">
            <a:avLst/>
          </a:prstGeom>
        </p:spPr>
      </p:pic>
    </p:spTree>
    <p:extLst>
      <p:ext uri="{BB962C8B-B14F-4D97-AF65-F5344CB8AC3E}">
        <p14:creationId xmlns:p14="http://schemas.microsoft.com/office/powerpoint/2010/main" val="26244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00"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5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6646A9-2F1A-923A-C3C4-ABD24467841D}"/>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3) Results and Conclusion</a:t>
            </a:r>
          </a:p>
        </p:txBody>
      </p:sp>
      <p:sp>
        <p:nvSpPr>
          <p:cNvPr id="2" name="TextBox 1">
            <a:extLst>
              <a:ext uri="{FF2B5EF4-FFF2-40B4-BE49-F238E27FC236}">
                <a16:creationId xmlns:a16="http://schemas.microsoft.com/office/drawing/2014/main" id="{8CB3F0DB-DB4B-6CCB-8741-56230D593574}"/>
              </a:ext>
            </a:extLst>
          </p:cNvPr>
          <p:cNvSpPr txBox="1"/>
          <p:nvPr/>
        </p:nvSpPr>
        <p:spPr>
          <a:xfrm>
            <a:off x="838200" y="877779"/>
            <a:ext cx="62103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Understanding Model Learning (3 Iterations)</a:t>
            </a:r>
            <a:endParaRPr lang="en-GB" sz="2000" dirty="0"/>
          </a:p>
        </p:txBody>
      </p:sp>
      <p:sp>
        <p:nvSpPr>
          <p:cNvPr id="5" name="TextBox 4">
            <a:extLst>
              <a:ext uri="{FF2B5EF4-FFF2-40B4-BE49-F238E27FC236}">
                <a16:creationId xmlns:a16="http://schemas.microsoft.com/office/drawing/2014/main" id="{04411517-35B5-2FA6-2A44-03DD096F151B}"/>
              </a:ext>
            </a:extLst>
          </p:cNvPr>
          <p:cNvSpPr txBox="1"/>
          <p:nvPr/>
        </p:nvSpPr>
        <p:spPr>
          <a:xfrm>
            <a:off x="904874" y="1564243"/>
            <a:ext cx="10515599" cy="646331"/>
          </a:xfrm>
          <a:prstGeom prst="rect">
            <a:avLst/>
          </a:prstGeom>
          <a:noFill/>
        </p:spPr>
        <p:txBody>
          <a:bodyPr wrap="square" rtlCol="0">
            <a:spAutoFit/>
          </a:bodyPr>
          <a:lstStyle/>
          <a:p>
            <a:r>
              <a:rPr lang="en-GB" b="1" dirty="0">
                <a:latin typeface="SF NS Text" pitchFamily="50" charset="0"/>
                <a:ea typeface="SF NS Text" pitchFamily="50" charset="0"/>
                <a:cs typeface="SF NS Text" pitchFamily="50" charset="0"/>
              </a:rPr>
              <a:t>Iteration 3) (Accurate Weighted Convolutions)</a:t>
            </a:r>
            <a:r>
              <a:rPr lang="en-GB" dirty="0">
                <a:latin typeface="SF NS Text" pitchFamily="50" charset="0"/>
                <a:ea typeface="SF NS Text" pitchFamily="50" charset="0"/>
                <a:cs typeface="SF NS Text" pitchFamily="50" charset="0"/>
              </a:rPr>
              <a:t> These visualisation accurately simulate the complete convolutions the model performs and the strongest signals (blue signals).</a:t>
            </a:r>
          </a:p>
        </p:txBody>
      </p:sp>
      <p:pic>
        <p:nvPicPr>
          <p:cNvPr id="7" name="Picture 6">
            <a:extLst>
              <a:ext uri="{FF2B5EF4-FFF2-40B4-BE49-F238E27FC236}">
                <a16:creationId xmlns:a16="http://schemas.microsoft.com/office/drawing/2014/main" id="{F6276E2E-42CB-FE45-17C2-A7D52EB37314}"/>
              </a:ext>
            </a:extLst>
          </p:cNvPr>
          <p:cNvPicPr>
            <a:picLocks noChangeAspect="1"/>
          </p:cNvPicPr>
          <p:nvPr/>
        </p:nvPicPr>
        <p:blipFill>
          <a:blip r:embed="rId8"/>
          <a:stretch>
            <a:fillRect/>
          </a:stretch>
        </p:blipFill>
        <p:spPr>
          <a:xfrm>
            <a:off x="8943975" y="265031"/>
            <a:ext cx="2214562" cy="993937"/>
          </a:xfrm>
          <a:prstGeom prst="rect">
            <a:avLst/>
          </a:prstGeom>
          <a:ln>
            <a:noFill/>
          </a:ln>
          <a:effectLst>
            <a:outerShdw blurRad="292100" dist="139700" dir="2700000" algn="tl" rotWithShape="0">
              <a:srgbClr val="333333">
                <a:alpha val="65000"/>
              </a:srgbClr>
            </a:outerShdw>
          </a:effectLst>
        </p:spPr>
      </p:pic>
      <p:pic>
        <p:nvPicPr>
          <p:cNvPr id="8" name="2vidleft">
            <a:hlinkClick r:id="" action="ppaction://media"/>
            <a:extLst>
              <a:ext uri="{FF2B5EF4-FFF2-40B4-BE49-F238E27FC236}">
                <a16:creationId xmlns:a16="http://schemas.microsoft.com/office/drawing/2014/main" id="{5E199C9B-680D-29EA-796C-A20502321E6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71267" y="2210574"/>
            <a:ext cx="3729258" cy="4095555"/>
          </a:xfrm>
          <a:prstGeom prst="rect">
            <a:avLst/>
          </a:prstGeom>
        </p:spPr>
      </p:pic>
      <p:pic>
        <p:nvPicPr>
          <p:cNvPr id="11" name="7vidleft">
            <a:hlinkClick r:id="" action="ppaction://media"/>
            <a:extLst>
              <a:ext uri="{FF2B5EF4-FFF2-40B4-BE49-F238E27FC236}">
                <a16:creationId xmlns:a16="http://schemas.microsoft.com/office/drawing/2014/main" id="{2ADAF28B-8200-90D2-7EA9-25784E7834E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636532" y="2210574"/>
            <a:ext cx="4050506" cy="4050506"/>
          </a:xfrm>
          <a:prstGeom prst="rect">
            <a:avLst/>
          </a:prstGeom>
        </p:spPr>
      </p:pic>
      <p:pic>
        <p:nvPicPr>
          <p:cNvPr id="12" name="8vidleft">
            <a:hlinkClick r:id="" action="ppaction://media"/>
            <a:extLst>
              <a:ext uri="{FF2B5EF4-FFF2-40B4-BE49-F238E27FC236}">
                <a16:creationId xmlns:a16="http://schemas.microsoft.com/office/drawing/2014/main" id="{718A5B6C-EF16-A0F6-10A5-1B619B43BD92}"/>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907274" y="2210575"/>
            <a:ext cx="4095554" cy="4095554"/>
          </a:xfrm>
          <a:prstGeom prst="rect">
            <a:avLst/>
          </a:prstGeom>
        </p:spPr>
      </p:pic>
    </p:spTree>
    <p:extLst>
      <p:ext uri="{BB962C8B-B14F-4D97-AF65-F5344CB8AC3E}">
        <p14:creationId xmlns:p14="http://schemas.microsoft.com/office/powerpoint/2010/main" val="24205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6646A9-2F1A-923A-C3C4-ABD24467841D}"/>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3) Results and Conclusion</a:t>
            </a:r>
          </a:p>
        </p:txBody>
      </p:sp>
      <p:pic>
        <p:nvPicPr>
          <p:cNvPr id="2" name="7vidleft">
            <a:hlinkClick r:id="" action="ppaction://media"/>
            <a:extLst>
              <a:ext uri="{FF2B5EF4-FFF2-40B4-BE49-F238E27FC236}">
                <a16:creationId xmlns:a16="http://schemas.microsoft.com/office/drawing/2014/main" id="{ADAF035D-D752-911C-6179-725F39442B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1368" y="1176335"/>
            <a:ext cx="5529263" cy="5529263"/>
          </a:xfrm>
          <a:prstGeom prst="rect">
            <a:avLst/>
          </a:prstGeom>
        </p:spPr>
      </p:pic>
      <p:cxnSp>
        <p:nvCxnSpPr>
          <p:cNvPr id="6" name="Straight Arrow Connector 5">
            <a:extLst>
              <a:ext uri="{FF2B5EF4-FFF2-40B4-BE49-F238E27FC236}">
                <a16:creationId xmlns:a16="http://schemas.microsoft.com/office/drawing/2014/main" id="{BAA1B4FE-4F6C-F9BC-D647-91F761FC6728}"/>
              </a:ext>
            </a:extLst>
          </p:cNvPr>
          <p:cNvCxnSpPr>
            <a:cxnSpLocks/>
            <a:stCxn id="8" idx="3"/>
          </p:cNvCxnSpPr>
          <p:nvPr/>
        </p:nvCxnSpPr>
        <p:spPr>
          <a:xfrm>
            <a:off x="2705099" y="1740694"/>
            <a:ext cx="2543176" cy="554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4E936E5-6042-1758-2BDB-A94140BDD8FF}"/>
              </a:ext>
            </a:extLst>
          </p:cNvPr>
          <p:cNvSpPr txBox="1"/>
          <p:nvPr/>
        </p:nvSpPr>
        <p:spPr>
          <a:xfrm>
            <a:off x="371475" y="1300757"/>
            <a:ext cx="2333624" cy="830997"/>
          </a:xfrm>
          <a:prstGeom prst="rect">
            <a:avLst/>
          </a:prstGeom>
          <a:noFill/>
        </p:spPr>
        <p:txBody>
          <a:bodyPr wrap="square" rtlCol="0">
            <a:spAutoFit/>
          </a:bodyPr>
          <a:lstStyle/>
          <a:p>
            <a:pPr algn="just"/>
            <a:r>
              <a:rPr lang="en-GB" sz="1600" dirty="0">
                <a:latin typeface="SF NS Text" pitchFamily="50" charset="0"/>
                <a:ea typeface="SF NS Text" pitchFamily="50" charset="0"/>
                <a:cs typeface="SF NS Text" pitchFamily="50" charset="0"/>
              </a:rPr>
              <a:t>First obtains key information from eyes to make inferences.</a:t>
            </a:r>
          </a:p>
        </p:txBody>
      </p:sp>
      <p:sp>
        <p:nvSpPr>
          <p:cNvPr id="8" name="Rectangle 7">
            <a:extLst>
              <a:ext uri="{FF2B5EF4-FFF2-40B4-BE49-F238E27FC236}">
                <a16:creationId xmlns:a16="http://schemas.microsoft.com/office/drawing/2014/main" id="{4A92B98B-94AD-47F0-B38E-D07E001BED7B}"/>
              </a:ext>
            </a:extLst>
          </p:cNvPr>
          <p:cNvSpPr/>
          <p:nvPr/>
        </p:nvSpPr>
        <p:spPr>
          <a:xfrm>
            <a:off x="371475" y="1257300"/>
            <a:ext cx="2333624" cy="96678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B48030EF-29F2-4F41-2243-56F03D9A774F}"/>
              </a:ext>
            </a:extLst>
          </p:cNvPr>
          <p:cNvCxnSpPr>
            <a:cxnSpLocks/>
            <a:stCxn id="15" idx="1"/>
          </p:cNvCxnSpPr>
          <p:nvPr/>
        </p:nvCxnSpPr>
        <p:spPr>
          <a:xfrm flipH="1" flipV="1">
            <a:off x="6553200" y="4419600"/>
            <a:ext cx="2933700" cy="156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97C1EC9-9197-9EC1-7044-0243F834EE0C}"/>
              </a:ext>
            </a:extLst>
          </p:cNvPr>
          <p:cNvSpPr txBox="1"/>
          <p:nvPr/>
        </p:nvSpPr>
        <p:spPr>
          <a:xfrm>
            <a:off x="9486900" y="3686175"/>
            <a:ext cx="2333624" cy="1815882"/>
          </a:xfrm>
          <a:prstGeom prst="rect">
            <a:avLst/>
          </a:prstGeom>
          <a:noFill/>
        </p:spPr>
        <p:txBody>
          <a:bodyPr wrap="square" rtlCol="0">
            <a:spAutoFit/>
          </a:bodyPr>
          <a:lstStyle/>
          <a:p>
            <a:pPr algn="just"/>
            <a:r>
              <a:rPr lang="en-GB" sz="1600" dirty="0">
                <a:latin typeface="SF NS Text" pitchFamily="50" charset="0"/>
                <a:ea typeface="SF NS Text" pitchFamily="50" charset="0"/>
                <a:cs typeface="SF NS Text" pitchFamily="50" charset="0"/>
              </a:rPr>
              <a:t>Second the attention goes to preshape and is continuous. Instant removal of attention from eyes when new information is available.</a:t>
            </a:r>
          </a:p>
        </p:txBody>
      </p:sp>
      <p:cxnSp>
        <p:nvCxnSpPr>
          <p:cNvPr id="13" name="Straight Arrow Connector 12">
            <a:extLst>
              <a:ext uri="{FF2B5EF4-FFF2-40B4-BE49-F238E27FC236}">
                <a16:creationId xmlns:a16="http://schemas.microsoft.com/office/drawing/2014/main" id="{B917AEA9-2C44-2AD5-5260-CB91A0927265}"/>
              </a:ext>
            </a:extLst>
          </p:cNvPr>
          <p:cNvCxnSpPr>
            <a:cxnSpLocks/>
          </p:cNvCxnSpPr>
          <p:nvPr/>
        </p:nvCxnSpPr>
        <p:spPr>
          <a:xfrm flipV="1">
            <a:off x="2724150" y="5305425"/>
            <a:ext cx="2114550" cy="196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4CE2693-2F4C-DAD9-8C30-BA429CFD452F}"/>
              </a:ext>
            </a:extLst>
          </p:cNvPr>
          <p:cNvSpPr/>
          <p:nvPr/>
        </p:nvSpPr>
        <p:spPr>
          <a:xfrm>
            <a:off x="9486900" y="3685581"/>
            <a:ext cx="2333624" cy="178177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98A85744-C13C-557A-9C68-607334A8D993}"/>
              </a:ext>
            </a:extLst>
          </p:cNvPr>
          <p:cNvSpPr txBox="1"/>
          <p:nvPr/>
        </p:nvSpPr>
        <p:spPr>
          <a:xfrm>
            <a:off x="485774" y="4951272"/>
            <a:ext cx="2219325" cy="1569660"/>
          </a:xfrm>
          <a:prstGeom prst="rect">
            <a:avLst/>
          </a:prstGeom>
          <a:noFill/>
        </p:spPr>
        <p:txBody>
          <a:bodyPr wrap="square" rtlCol="0">
            <a:spAutoFit/>
          </a:bodyPr>
          <a:lstStyle/>
          <a:p>
            <a:pPr algn="just"/>
            <a:r>
              <a:rPr lang="en-GB" sz="1600" dirty="0">
                <a:latin typeface="SF NS Text" pitchFamily="50" charset="0"/>
                <a:ea typeface="SF NS Text" pitchFamily="50" charset="0"/>
                <a:cs typeface="SF NS Text" pitchFamily="50" charset="0"/>
              </a:rPr>
              <a:t>Closer to goal, all attention is moved to the bottom left, meaning overall confidence in goal increases. </a:t>
            </a:r>
          </a:p>
        </p:txBody>
      </p:sp>
      <p:sp>
        <p:nvSpPr>
          <p:cNvPr id="20" name="Rectangle 19">
            <a:extLst>
              <a:ext uri="{FF2B5EF4-FFF2-40B4-BE49-F238E27FC236}">
                <a16:creationId xmlns:a16="http://schemas.microsoft.com/office/drawing/2014/main" id="{79F18E26-0217-8457-C274-677FCE72D84B}"/>
              </a:ext>
            </a:extLst>
          </p:cNvPr>
          <p:cNvSpPr/>
          <p:nvPr/>
        </p:nvSpPr>
        <p:spPr>
          <a:xfrm>
            <a:off x="504825" y="4914900"/>
            <a:ext cx="2200274" cy="16192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22" name="TextBox 21">
            <a:extLst>
              <a:ext uri="{FF2B5EF4-FFF2-40B4-BE49-F238E27FC236}">
                <a16:creationId xmlns:a16="http://schemas.microsoft.com/office/drawing/2014/main" id="{66B0EFB5-F2FD-71D7-E769-BE83D903A5B2}"/>
              </a:ext>
            </a:extLst>
          </p:cNvPr>
          <p:cNvSpPr txBox="1"/>
          <p:nvPr/>
        </p:nvSpPr>
        <p:spPr>
          <a:xfrm>
            <a:off x="838200" y="763007"/>
            <a:ext cx="6210300" cy="400110"/>
          </a:xfrm>
          <a:prstGeom prst="rect">
            <a:avLst/>
          </a:prstGeom>
          <a:noFill/>
        </p:spPr>
        <p:txBody>
          <a:bodyPr wrap="square">
            <a:spAutoFit/>
          </a:bodyPr>
          <a:lstStyle/>
          <a:p>
            <a:r>
              <a:rPr lang="en-GB" sz="2000" u="sng" dirty="0">
                <a:latin typeface="SF NS Display" pitchFamily="50" charset="0"/>
                <a:ea typeface="SF NS Display" pitchFamily="50" charset="0"/>
                <a:cs typeface="SF NS Display" pitchFamily="50" charset="0"/>
              </a:rPr>
              <a:t>Deeper Understanding</a:t>
            </a:r>
            <a:endParaRPr lang="en-GB" sz="2000" dirty="0"/>
          </a:p>
        </p:txBody>
      </p:sp>
    </p:spTree>
    <p:extLst>
      <p:ext uri="{BB962C8B-B14F-4D97-AF65-F5344CB8AC3E}">
        <p14:creationId xmlns:p14="http://schemas.microsoft.com/office/powerpoint/2010/main" val="3248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17C8E-6F95-B3D9-218E-A94BB9C8CF28}"/>
              </a:ext>
            </a:extLst>
          </p:cNvPr>
          <p:cNvSpPr>
            <a:spLocks noGrp="1"/>
          </p:cNvSpPr>
          <p:nvPr>
            <p:ph idx="1"/>
          </p:nvPr>
        </p:nvSpPr>
        <p:spPr>
          <a:xfrm>
            <a:off x="838200" y="1825625"/>
            <a:ext cx="10515600" cy="2203450"/>
          </a:xfrm>
        </p:spPr>
        <p:txBody>
          <a:bodyPr>
            <a:normAutofit/>
          </a:bodyPr>
          <a:lstStyle/>
          <a:p>
            <a:r>
              <a:rPr lang="en-GB" sz="2000" dirty="0">
                <a:latin typeface="SF NS Display" pitchFamily="50" charset="0"/>
                <a:ea typeface="SF NS Display" pitchFamily="50" charset="0"/>
                <a:cs typeface="SF NS Display" pitchFamily="50" charset="0"/>
              </a:rPr>
              <a:t>The paper does not handle issues including that say dependencies such as empty cup or water bottle, in which a goal may be decided based on context rather than imperial features.</a:t>
            </a:r>
          </a:p>
          <a:p>
            <a:endParaRPr lang="en-GB" sz="2000" dirty="0">
              <a:latin typeface="SF NS Display" pitchFamily="50" charset="0"/>
              <a:ea typeface="SF NS Display" pitchFamily="50" charset="0"/>
              <a:cs typeface="SF NS Display" pitchFamily="50" charset="0"/>
            </a:endParaRPr>
          </a:p>
          <a:p>
            <a:r>
              <a:rPr lang="en-GB" sz="2000" dirty="0">
                <a:latin typeface="SF NS Display" pitchFamily="50" charset="0"/>
                <a:ea typeface="SF NS Display" pitchFamily="50" charset="0"/>
                <a:cs typeface="SF NS Display" pitchFamily="50" charset="0"/>
              </a:rPr>
              <a:t>Paper does not consider that participants, may perhaps remember specific scenes, such that a prediction becomes a remembering game rather than a completion.</a:t>
            </a:r>
          </a:p>
        </p:txBody>
      </p:sp>
      <p:sp>
        <p:nvSpPr>
          <p:cNvPr id="4" name="Title 1">
            <a:extLst>
              <a:ext uri="{FF2B5EF4-FFF2-40B4-BE49-F238E27FC236}">
                <a16:creationId xmlns:a16="http://schemas.microsoft.com/office/drawing/2014/main" id="{4E6646A9-2F1A-923A-C3C4-ABD24467841D}"/>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3) Results and Conclusion</a:t>
            </a:r>
          </a:p>
        </p:txBody>
      </p:sp>
      <p:sp>
        <p:nvSpPr>
          <p:cNvPr id="2" name="TextBox 1">
            <a:extLst>
              <a:ext uri="{FF2B5EF4-FFF2-40B4-BE49-F238E27FC236}">
                <a16:creationId xmlns:a16="http://schemas.microsoft.com/office/drawing/2014/main" id="{F6D1E1D3-356D-D885-5787-918B27B479C8}"/>
              </a:ext>
            </a:extLst>
          </p:cNvPr>
          <p:cNvSpPr txBox="1"/>
          <p:nvPr/>
        </p:nvSpPr>
        <p:spPr>
          <a:xfrm>
            <a:off x="838200" y="1314450"/>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Problems with Paper</a:t>
            </a:r>
          </a:p>
        </p:txBody>
      </p:sp>
      <p:sp>
        <p:nvSpPr>
          <p:cNvPr id="6" name="TextBox 5">
            <a:extLst>
              <a:ext uri="{FF2B5EF4-FFF2-40B4-BE49-F238E27FC236}">
                <a16:creationId xmlns:a16="http://schemas.microsoft.com/office/drawing/2014/main" id="{11DF3E95-27B2-6BCB-6D88-1A4564F78523}"/>
              </a:ext>
            </a:extLst>
          </p:cNvPr>
          <p:cNvSpPr txBox="1"/>
          <p:nvPr/>
        </p:nvSpPr>
        <p:spPr>
          <a:xfrm>
            <a:off x="1143000" y="4140140"/>
            <a:ext cx="10515600" cy="2031325"/>
          </a:xfrm>
          <a:prstGeom prst="rect">
            <a:avLst/>
          </a:prstGeom>
          <a:noFill/>
        </p:spPr>
        <p:txBody>
          <a:bodyPr wrap="square" rtlCol="0">
            <a:spAutoFit/>
          </a:bodyPr>
          <a:lstStyle/>
          <a:p>
            <a:pPr marL="285750" indent="-285750">
              <a:buFont typeface="Arial" panose="020B0604020202020204" pitchFamily="34" charset="0"/>
              <a:buChar char="•"/>
            </a:pPr>
            <a:r>
              <a:rPr lang="en-GB" dirty="0"/>
              <a:t>As time progressed, participants relied more on arm movements such as arm trajectory.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Over time of the experiment, actor’s gaze was less reliantly used for accuracy, and was modulated by learning.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Gaze information is only able to effect predicted outcome only when no other information about intention is provided.</a:t>
            </a:r>
          </a:p>
        </p:txBody>
      </p:sp>
      <p:sp>
        <p:nvSpPr>
          <p:cNvPr id="7" name="Rectangle 6">
            <a:extLst>
              <a:ext uri="{FF2B5EF4-FFF2-40B4-BE49-F238E27FC236}">
                <a16:creationId xmlns:a16="http://schemas.microsoft.com/office/drawing/2014/main" id="{9B7D0ADA-77CC-8038-A6E0-5586455013EB}"/>
              </a:ext>
            </a:extLst>
          </p:cNvPr>
          <p:cNvSpPr/>
          <p:nvPr/>
        </p:nvSpPr>
        <p:spPr>
          <a:xfrm>
            <a:off x="962025" y="4029075"/>
            <a:ext cx="10572750" cy="2314575"/>
          </a:xfrm>
          <a:prstGeom prst="rect">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9" name="Picture 8" descr="A blue check mark on a black background&#10;&#10;Description automatically generated">
            <a:extLst>
              <a:ext uri="{FF2B5EF4-FFF2-40B4-BE49-F238E27FC236}">
                <a16:creationId xmlns:a16="http://schemas.microsoft.com/office/drawing/2014/main" id="{10A43381-9EFB-2D65-45A2-1DACD2506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3981330"/>
            <a:ext cx="609600" cy="604208"/>
          </a:xfrm>
          <a:prstGeom prst="rect">
            <a:avLst/>
          </a:prstGeom>
        </p:spPr>
      </p:pic>
      <p:pic>
        <p:nvPicPr>
          <p:cNvPr id="11" name="Picture 10" descr="A blue check mark on a black background&#10;&#10;Description automatically generated">
            <a:extLst>
              <a:ext uri="{FF2B5EF4-FFF2-40B4-BE49-F238E27FC236}">
                <a16:creationId xmlns:a16="http://schemas.microsoft.com/office/drawing/2014/main" id="{51DE9F4C-7ED3-CED4-5D68-DF54B2B99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4639513"/>
            <a:ext cx="615039" cy="609598"/>
          </a:xfrm>
          <a:prstGeom prst="rect">
            <a:avLst/>
          </a:prstGeom>
        </p:spPr>
      </p:pic>
      <p:pic>
        <p:nvPicPr>
          <p:cNvPr id="12" name="Picture 11" descr="A blue check mark on a black background&#10;&#10;Description automatically generated">
            <a:extLst>
              <a:ext uri="{FF2B5EF4-FFF2-40B4-BE49-F238E27FC236}">
                <a16:creationId xmlns:a16="http://schemas.microsoft.com/office/drawing/2014/main" id="{F4516DEC-426F-CF77-B8D3-EB31AC6AC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5511467"/>
            <a:ext cx="615039" cy="609598"/>
          </a:xfrm>
          <a:prstGeom prst="rect">
            <a:avLst/>
          </a:prstGeom>
        </p:spPr>
      </p:pic>
    </p:spTree>
    <p:extLst>
      <p:ext uri="{BB962C8B-B14F-4D97-AF65-F5344CB8AC3E}">
        <p14:creationId xmlns:p14="http://schemas.microsoft.com/office/powerpoint/2010/main" val="194536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59EEE8-B131-5376-5B1B-CA09DF921AA2}"/>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pic>
        <p:nvPicPr>
          <p:cNvPr id="9" name="Picture 8" descr="A football player in a blue uniform kicking a ball&#10;&#10;Description automatically generated">
            <a:extLst>
              <a:ext uri="{FF2B5EF4-FFF2-40B4-BE49-F238E27FC236}">
                <a16:creationId xmlns:a16="http://schemas.microsoft.com/office/drawing/2014/main" id="{B1EFA4EC-431D-8DA4-ADA2-F27657285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958" y="1837807"/>
            <a:ext cx="4904084" cy="3182386"/>
          </a:xfrm>
          <a:prstGeom prst="rect">
            <a:avLst/>
          </a:prstGeom>
        </p:spPr>
      </p:pic>
      <p:sp>
        <p:nvSpPr>
          <p:cNvPr id="10" name="TextBox 9">
            <a:extLst>
              <a:ext uri="{FF2B5EF4-FFF2-40B4-BE49-F238E27FC236}">
                <a16:creationId xmlns:a16="http://schemas.microsoft.com/office/drawing/2014/main" id="{7663A2A3-DC9A-6419-ABFC-26843538BEED}"/>
              </a:ext>
            </a:extLst>
          </p:cNvPr>
          <p:cNvSpPr txBox="1"/>
          <p:nvPr/>
        </p:nvSpPr>
        <p:spPr>
          <a:xfrm>
            <a:off x="2743200" y="5397500"/>
            <a:ext cx="6654800"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How do we predict the goal of another person as a human?</a:t>
            </a:r>
          </a:p>
        </p:txBody>
      </p:sp>
    </p:spTree>
    <p:extLst>
      <p:ext uri="{BB962C8B-B14F-4D97-AF65-F5344CB8AC3E}">
        <p14:creationId xmlns:p14="http://schemas.microsoft.com/office/powerpoint/2010/main" val="288404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59EEE8-B131-5376-5B1B-CA09DF921AA2}"/>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pic>
        <p:nvPicPr>
          <p:cNvPr id="9" name="Picture 8" descr="A football player in a blue uniform kicking a ball&#10;&#10;Description automatically generated">
            <a:extLst>
              <a:ext uri="{FF2B5EF4-FFF2-40B4-BE49-F238E27FC236}">
                <a16:creationId xmlns:a16="http://schemas.microsoft.com/office/drawing/2014/main" id="{B1EFA4EC-431D-8DA4-ADA2-F27657285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958" y="1837807"/>
            <a:ext cx="4904084" cy="3182386"/>
          </a:xfrm>
          <a:prstGeom prst="rect">
            <a:avLst/>
          </a:prstGeom>
        </p:spPr>
      </p:pic>
      <p:sp>
        <p:nvSpPr>
          <p:cNvPr id="10" name="TextBox 9">
            <a:extLst>
              <a:ext uri="{FF2B5EF4-FFF2-40B4-BE49-F238E27FC236}">
                <a16:creationId xmlns:a16="http://schemas.microsoft.com/office/drawing/2014/main" id="{7663A2A3-DC9A-6419-ABFC-26843538BEED}"/>
              </a:ext>
            </a:extLst>
          </p:cNvPr>
          <p:cNvSpPr txBox="1"/>
          <p:nvPr/>
        </p:nvSpPr>
        <p:spPr>
          <a:xfrm>
            <a:off x="2654300" y="1115237"/>
            <a:ext cx="6654800"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What information do we use to make our assumption?</a:t>
            </a:r>
          </a:p>
        </p:txBody>
      </p:sp>
      <p:pic>
        <p:nvPicPr>
          <p:cNvPr id="3" name="Picture 2" descr="A close up of an eye&#10;&#10;Description automatically generated">
            <a:extLst>
              <a:ext uri="{FF2B5EF4-FFF2-40B4-BE49-F238E27FC236}">
                <a16:creationId xmlns:a16="http://schemas.microsoft.com/office/drawing/2014/main" id="{6B521672-89EF-9C05-223D-96AA65AE5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0" y="1987984"/>
            <a:ext cx="1663700" cy="674253"/>
          </a:xfrm>
          <a:prstGeom prst="rect">
            <a:avLst/>
          </a:prstGeom>
        </p:spPr>
      </p:pic>
      <p:cxnSp>
        <p:nvCxnSpPr>
          <p:cNvPr id="6" name="Straight Arrow Connector 5">
            <a:extLst>
              <a:ext uri="{FF2B5EF4-FFF2-40B4-BE49-F238E27FC236}">
                <a16:creationId xmlns:a16="http://schemas.microsoft.com/office/drawing/2014/main" id="{B512201D-B33C-61C9-D3B9-8914536CBD9E}"/>
              </a:ext>
            </a:extLst>
          </p:cNvPr>
          <p:cNvCxnSpPr>
            <a:stCxn id="3" idx="1"/>
          </p:cNvCxnSpPr>
          <p:nvPr/>
        </p:nvCxnSpPr>
        <p:spPr>
          <a:xfrm flipH="1">
            <a:off x="6223000" y="2325111"/>
            <a:ext cx="2806700" cy="337126"/>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8" name="Picture 7" descr="A person holding her hands out&#10;&#10;Description automatically generated">
            <a:extLst>
              <a:ext uri="{FF2B5EF4-FFF2-40B4-BE49-F238E27FC236}">
                <a16:creationId xmlns:a16="http://schemas.microsoft.com/office/drawing/2014/main" id="{A6236FB0-275E-97D7-6C16-AD935BFE0F34}"/>
              </a:ext>
            </a:extLst>
          </p:cNvPr>
          <p:cNvPicPr>
            <a:picLocks noChangeAspect="1"/>
          </p:cNvPicPr>
          <p:nvPr/>
        </p:nvPicPr>
        <p:blipFill rotWithShape="1">
          <a:blip r:embed="rId4">
            <a:extLst>
              <a:ext uri="{28A0092B-C50C-407E-A947-70E740481C1C}">
                <a14:useLocalDpi xmlns:a14="http://schemas.microsoft.com/office/drawing/2010/main" val="0"/>
              </a:ext>
            </a:extLst>
          </a:blip>
          <a:srcRect l="9778" r="21003"/>
          <a:stretch/>
        </p:blipFill>
        <p:spPr>
          <a:xfrm>
            <a:off x="8813800" y="2999364"/>
            <a:ext cx="1879600" cy="1527431"/>
          </a:xfrm>
          <a:prstGeom prst="rect">
            <a:avLst/>
          </a:prstGeom>
        </p:spPr>
      </p:pic>
      <p:cxnSp>
        <p:nvCxnSpPr>
          <p:cNvPr id="11" name="Straight Arrow Connector 10">
            <a:extLst>
              <a:ext uri="{FF2B5EF4-FFF2-40B4-BE49-F238E27FC236}">
                <a16:creationId xmlns:a16="http://schemas.microsoft.com/office/drawing/2014/main" id="{B9D11F26-AD8D-EAE9-DEF0-7007B4C32DE4}"/>
              </a:ext>
            </a:extLst>
          </p:cNvPr>
          <p:cNvCxnSpPr>
            <a:cxnSpLocks/>
            <a:stCxn id="8" idx="1"/>
          </p:cNvCxnSpPr>
          <p:nvPr/>
        </p:nvCxnSpPr>
        <p:spPr>
          <a:xfrm flipH="1" flipV="1">
            <a:off x="6223000" y="2895600"/>
            <a:ext cx="2590800" cy="8674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15" name="Picture 14" descr="A person in a blue shirt and black shorts&#10;&#10;Description automatically generated">
            <a:extLst>
              <a:ext uri="{FF2B5EF4-FFF2-40B4-BE49-F238E27FC236}">
                <a16:creationId xmlns:a16="http://schemas.microsoft.com/office/drawing/2014/main" id="{6008A2A8-7945-6921-57A8-FEBC1C7CD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600" y="2325110"/>
            <a:ext cx="1595438" cy="1595438"/>
          </a:xfrm>
          <a:prstGeom prst="rect">
            <a:avLst/>
          </a:prstGeom>
        </p:spPr>
      </p:pic>
      <p:cxnSp>
        <p:nvCxnSpPr>
          <p:cNvPr id="16" name="Straight Arrow Connector 15">
            <a:extLst>
              <a:ext uri="{FF2B5EF4-FFF2-40B4-BE49-F238E27FC236}">
                <a16:creationId xmlns:a16="http://schemas.microsoft.com/office/drawing/2014/main" id="{F86E3491-310F-F823-7538-1C4649827323}"/>
              </a:ext>
            </a:extLst>
          </p:cNvPr>
          <p:cNvCxnSpPr>
            <a:cxnSpLocks/>
            <a:stCxn id="15" idx="3"/>
          </p:cNvCxnSpPr>
          <p:nvPr/>
        </p:nvCxnSpPr>
        <p:spPr>
          <a:xfrm flipV="1">
            <a:off x="3094038" y="2676704"/>
            <a:ext cx="2887662" cy="4461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20" name="Picture 19" descr="A close-up of a foot&#10;&#10;Description automatically generated">
            <a:extLst>
              <a:ext uri="{FF2B5EF4-FFF2-40B4-BE49-F238E27FC236}">
                <a16:creationId xmlns:a16="http://schemas.microsoft.com/office/drawing/2014/main" id="{6AA79911-1A43-65EA-C4C7-BC338DFE2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900" y="4438100"/>
            <a:ext cx="2224558" cy="1164185"/>
          </a:xfrm>
          <a:prstGeom prst="rect">
            <a:avLst/>
          </a:prstGeom>
        </p:spPr>
      </p:pic>
      <p:cxnSp>
        <p:nvCxnSpPr>
          <p:cNvPr id="21" name="Straight Arrow Connector 20">
            <a:extLst>
              <a:ext uri="{FF2B5EF4-FFF2-40B4-BE49-F238E27FC236}">
                <a16:creationId xmlns:a16="http://schemas.microsoft.com/office/drawing/2014/main" id="{5F60023D-A685-D36B-1AF3-316631F4A0B9}"/>
              </a:ext>
            </a:extLst>
          </p:cNvPr>
          <p:cNvCxnSpPr>
            <a:cxnSpLocks/>
          </p:cNvCxnSpPr>
          <p:nvPr/>
        </p:nvCxnSpPr>
        <p:spPr>
          <a:xfrm flipV="1">
            <a:off x="3643958" y="3013831"/>
            <a:ext cx="2337742" cy="137780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9BD2E093-D8E4-5E29-6112-339B4A6B74EC}"/>
              </a:ext>
            </a:extLst>
          </p:cNvPr>
          <p:cNvSpPr txBox="1"/>
          <p:nvPr/>
        </p:nvSpPr>
        <p:spPr>
          <a:xfrm>
            <a:off x="2768600" y="5706907"/>
            <a:ext cx="6654800"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Which source of information do we favour more?</a:t>
            </a:r>
          </a:p>
        </p:txBody>
      </p:sp>
    </p:spTree>
    <p:extLst>
      <p:ext uri="{BB962C8B-B14F-4D97-AF65-F5344CB8AC3E}">
        <p14:creationId xmlns:p14="http://schemas.microsoft.com/office/powerpoint/2010/main" val="706898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59EEE8-B131-5376-5B1B-CA09DF921AA2}"/>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pic>
        <p:nvPicPr>
          <p:cNvPr id="3" name="Picture 2">
            <a:extLst>
              <a:ext uri="{FF2B5EF4-FFF2-40B4-BE49-F238E27FC236}">
                <a16:creationId xmlns:a16="http://schemas.microsoft.com/office/drawing/2014/main" id="{4832E86C-F619-06E1-13AE-D43CF052106B}"/>
              </a:ext>
            </a:extLst>
          </p:cNvPr>
          <p:cNvPicPr>
            <a:picLocks noChangeAspect="1"/>
          </p:cNvPicPr>
          <p:nvPr/>
        </p:nvPicPr>
        <p:blipFill>
          <a:blip r:embed="rId3"/>
          <a:stretch>
            <a:fillRect/>
          </a:stretch>
        </p:blipFill>
        <p:spPr>
          <a:xfrm>
            <a:off x="5172867" y="1905320"/>
            <a:ext cx="1846263" cy="1274412"/>
          </a:xfrm>
          <a:prstGeom prst="rect">
            <a:avLst/>
          </a:prstGeom>
        </p:spPr>
      </p:pic>
      <p:sp>
        <p:nvSpPr>
          <p:cNvPr id="5" name="TextBox 4">
            <a:extLst>
              <a:ext uri="{FF2B5EF4-FFF2-40B4-BE49-F238E27FC236}">
                <a16:creationId xmlns:a16="http://schemas.microsoft.com/office/drawing/2014/main" id="{57D06008-779B-C5B0-87CC-7BBE42EA3453}"/>
              </a:ext>
            </a:extLst>
          </p:cNvPr>
          <p:cNvSpPr txBox="1"/>
          <p:nvPr/>
        </p:nvSpPr>
        <p:spPr>
          <a:xfrm>
            <a:off x="3613149" y="1130300"/>
            <a:ext cx="4965700" cy="646331"/>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Predict whether the woman will pick up left or right object.</a:t>
            </a:r>
          </a:p>
        </p:txBody>
      </p:sp>
      <p:sp>
        <p:nvSpPr>
          <p:cNvPr id="6" name="TextBox 5">
            <a:extLst>
              <a:ext uri="{FF2B5EF4-FFF2-40B4-BE49-F238E27FC236}">
                <a16:creationId xmlns:a16="http://schemas.microsoft.com/office/drawing/2014/main" id="{447CBC71-045A-1AC7-88B7-EEE200D00570}"/>
              </a:ext>
            </a:extLst>
          </p:cNvPr>
          <p:cNvSpPr txBox="1"/>
          <p:nvPr/>
        </p:nvSpPr>
        <p:spPr>
          <a:xfrm>
            <a:off x="4997449" y="3511230"/>
            <a:ext cx="2197100" cy="923330"/>
          </a:xfrm>
          <a:prstGeom prst="rect">
            <a:avLst/>
          </a:prstGeom>
          <a:noFill/>
        </p:spPr>
        <p:txBody>
          <a:bodyPr wrap="square" rtlCol="0">
            <a:spAutoFit/>
          </a:bodyPr>
          <a:lstStyle/>
          <a:p>
            <a:pPr marL="342900" lvl="0" indent="-342900">
              <a:buFont typeface="Aptos" panose="020B0004020202020204" pitchFamily="34" charset="0"/>
              <a:buChar char="-"/>
            </a:pPr>
            <a:r>
              <a:rPr lang="en-GB" sz="1800" kern="100" dirty="0">
                <a:effectLst/>
                <a:latin typeface="SF NS Display" pitchFamily="50" charset="0"/>
                <a:ea typeface="SF NS Display" pitchFamily="50" charset="0"/>
                <a:cs typeface="SF NS Display" pitchFamily="50" charset="0"/>
              </a:rPr>
              <a:t>Gaze Direction</a:t>
            </a:r>
          </a:p>
          <a:p>
            <a:pPr marL="342900" lvl="0" indent="-342900">
              <a:buFont typeface="Aptos" panose="020B0004020202020204" pitchFamily="34" charset="0"/>
              <a:buChar char="-"/>
            </a:pPr>
            <a:r>
              <a:rPr lang="en-GB" sz="1800" kern="100" dirty="0">
                <a:effectLst/>
                <a:latin typeface="SF NS Display" pitchFamily="50" charset="0"/>
                <a:ea typeface="SF NS Display" pitchFamily="50" charset="0"/>
                <a:cs typeface="SF NS Display" pitchFamily="50" charset="0"/>
              </a:rPr>
              <a:t>Arm Trajectory</a:t>
            </a:r>
          </a:p>
          <a:p>
            <a:pPr marL="342900" lvl="0" indent="-342900">
              <a:buFont typeface="Aptos" panose="020B0004020202020204" pitchFamily="34" charset="0"/>
              <a:buChar char="-"/>
            </a:pPr>
            <a:r>
              <a:rPr lang="en-GB" sz="1800" kern="100" dirty="0">
                <a:effectLst/>
                <a:latin typeface="SF NS Display" pitchFamily="50" charset="0"/>
                <a:ea typeface="SF NS Display" pitchFamily="50" charset="0"/>
                <a:cs typeface="SF NS Display" pitchFamily="50" charset="0"/>
              </a:rPr>
              <a:t>Hand Pre-shape</a:t>
            </a:r>
          </a:p>
        </p:txBody>
      </p:sp>
      <p:cxnSp>
        <p:nvCxnSpPr>
          <p:cNvPr id="8" name="Straight Arrow Connector 7">
            <a:extLst>
              <a:ext uri="{FF2B5EF4-FFF2-40B4-BE49-F238E27FC236}">
                <a16:creationId xmlns:a16="http://schemas.microsoft.com/office/drawing/2014/main" id="{CBFC93D7-318E-C804-210B-1907D1B152B7}"/>
              </a:ext>
            </a:extLst>
          </p:cNvPr>
          <p:cNvCxnSpPr>
            <a:cxnSpLocks/>
          </p:cNvCxnSpPr>
          <p:nvPr/>
        </p:nvCxnSpPr>
        <p:spPr>
          <a:xfrm>
            <a:off x="6146799" y="4434560"/>
            <a:ext cx="0" cy="58194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A050C94-8BDD-0F9A-7163-88813DE89541}"/>
              </a:ext>
            </a:extLst>
          </p:cNvPr>
          <p:cNvSpPr txBox="1"/>
          <p:nvPr/>
        </p:nvSpPr>
        <p:spPr>
          <a:xfrm>
            <a:off x="4981574" y="5060684"/>
            <a:ext cx="2330449"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Goal</a:t>
            </a:r>
          </a:p>
        </p:txBody>
      </p:sp>
      <p:sp>
        <p:nvSpPr>
          <p:cNvPr id="12" name="Rectangle 11">
            <a:extLst>
              <a:ext uri="{FF2B5EF4-FFF2-40B4-BE49-F238E27FC236}">
                <a16:creationId xmlns:a16="http://schemas.microsoft.com/office/drawing/2014/main" id="{47148A88-66CF-C62A-A9CB-12217C716292}"/>
              </a:ext>
            </a:extLst>
          </p:cNvPr>
          <p:cNvSpPr/>
          <p:nvPr/>
        </p:nvSpPr>
        <p:spPr>
          <a:xfrm>
            <a:off x="5549900" y="5060684"/>
            <a:ext cx="1244597" cy="369332"/>
          </a:xfrm>
          <a:prstGeom prst="rect">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8D7B6419-2EC7-7169-9B4B-D8DDE5467861}"/>
              </a:ext>
            </a:extLst>
          </p:cNvPr>
          <p:cNvSpPr txBox="1"/>
          <p:nvPr/>
        </p:nvSpPr>
        <p:spPr>
          <a:xfrm>
            <a:off x="2690809" y="5792054"/>
            <a:ext cx="6810378" cy="646331"/>
          </a:xfrm>
          <a:prstGeom prst="rect">
            <a:avLst/>
          </a:prstGeom>
          <a:noFill/>
        </p:spPr>
        <p:txBody>
          <a:bodyPr wrap="square" rtlCol="0">
            <a:spAutoFit/>
          </a:bodyPr>
          <a:lstStyle/>
          <a:p>
            <a:pPr algn="ctr"/>
            <a:r>
              <a:rPr lang="en-GB" u="sng" dirty="0">
                <a:latin typeface="SF NS Display" pitchFamily="50" charset="0"/>
                <a:ea typeface="SF NS Display" pitchFamily="50" charset="0"/>
                <a:cs typeface="SF NS Display" pitchFamily="50" charset="0"/>
              </a:rPr>
              <a:t>Main objective</a:t>
            </a:r>
            <a:r>
              <a:rPr lang="en-GB" dirty="0">
                <a:latin typeface="SF NS Display" pitchFamily="50" charset="0"/>
                <a:ea typeface="SF NS Display" pitchFamily="50" charset="0"/>
                <a:cs typeface="SF NS Display" pitchFamily="50" charset="0"/>
              </a:rPr>
              <a:t>: Unknown in human processing is understanding how each information contributes to goal though process.</a:t>
            </a:r>
          </a:p>
        </p:txBody>
      </p:sp>
    </p:spTree>
    <p:extLst>
      <p:ext uri="{BB962C8B-B14F-4D97-AF65-F5344CB8AC3E}">
        <p14:creationId xmlns:p14="http://schemas.microsoft.com/office/powerpoint/2010/main" val="104557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E1B928-C079-08D8-169E-DD722F9B1F62}"/>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sp>
        <p:nvSpPr>
          <p:cNvPr id="5" name="TextBox 4">
            <a:extLst>
              <a:ext uri="{FF2B5EF4-FFF2-40B4-BE49-F238E27FC236}">
                <a16:creationId xmlns:a16="http://schemas.microsoft.com/office/drawing/2014/main" id="{80E2C38B-5484-11DE-942A-52DFB4512695}"/>
              </a:ext>
            </a:extLst>
          </p:cNvPr>
          <p:cNvSpPr txBox="1"/>
          <p:nvPr/>
        </p:nvSpPr>
        <p:spPr>
          <a:xfrm>
            <a:off x="3606800" y="1270000"/>
            <a:ext cx="4978400" cy="369332"/>
          </a:xfrm>
          <a:prstGeom prst="rect">
            <a:avLst/>
          </a:prstGeom>
          <a:noFill/>
        </p:spPr>
        <p:txBody>
          <a:bodyPr wrap="square" rtlCol="0">
            <a:spAutoFit/>
          </a:bodyPr>
          <a:lstStyle/>
          <a:p>
            <a:pPr algn="ctr"/>
            <a:r>
              <a:rPr lang="en-GB" dirty="0">
                <a:latin typeface="SF NS Display" pitchFamily="50" charset="0"/>
                <a:ea typeface="SF NS Display" pitchFamily="50" charset="0"/>
                <a:cs typeface="SF NS Display" pitchFamily="50" charset="0"/>
              </a:rPr>
              <a:t>Goal of Paper</a:t>
            </a:r>
          </a:p>
        </p:txBody>
      </p:sp>
      <p:sp>
        <p:nvSpPr>
          <p:cNvPr id="6" name="Rectangle 5">
            <a:extLst>
              <a:ext uri="{FF2B5EF4-FFF2-40B4-BE49-F238E27FC236}">
                <a16:creationId xmlns:a16="http://schemas.microsoft.com/office/drawing/2014/main" id="{CA6C59DF-831D-31B3-6539-C95C5891CF14}"/>
              </a:ext>
            </a:extLst>
          </p:cNvPr>
          <p:cNvSpPr/>
          <p:nvPr/>
        </p:nvSpPr>
        <p:spPr>
          <a:xfrm>
            <a:off x="5168900" y="1270000"/>
            <a:ext cx="1803400" cy="369332"/>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23198B44-D121-B668-EE67-6E49936DDEE5}"/>
              </a:ext>
            </a:extLst>
          </p:cNvPr>
          <p:cNvSpPr txBox="1"/>
          <p:nvPr/>
        </p:nvSpPr>
        <p:spPr>
          <a:xfrm>
            <a:off x="1219200" y="3204865"/>
            <a:ext cx="4178300" cy="923330"/>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Experiment 1: Which source of information participants value the most for obtaining actions?</a:t>
            </a:r>
          </a:p>
        </p:txBody>
      </p:sp>
      <p:sp>
        <p:nvSpPr>
          <p:cNvPr id="8" name="Rectangle 7">
            <a:extLst>
              <a:ext uri="{FF2B5EF4-FFF2-40B4-BE49-F238E27FC236}">
                <a16:creationId xmlns:a16="http://schemas.microsoft.com/office/drawing/2014/main" id="{73E3D0E0-DE82-507F-2AF9-CEC02B2A454D}"/>
              </a:ext>
            </a:extLst>
          </p:cNvPr>
          <p:cNvSpPr/>
          <p:nvPr/>
        </p:nvSpPr>
        <p:spPr>
          <a:xfrm>
            <a:off x="1117600" y="3047999"/>
            <a:ext cx="4279900" cy="1336259"/>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p:txBody>
      </p:sp>
      <p:cxnSp>
        <p:nvCxnSpPr>
          <p:cNvPr id="10" name="Straight Arrow Connector 9">
            <a:extLst>
              <a:ext uri="{FF2B5EF4-FFF2-40B4-BE49-F238E27FC236}">
                <a16:creationId xmlns:a16="http://schemas.microsoft.com/office/drawing/2014/main" id="{AC2CFC2C-BE19-4535-4A71-128BA7F78371}"/>
              </a:ext>
            </a:extLst>
          </p:cNvPr>
          <p:cNvCxnSpPr>
            <a:cxnSpLocks/>
            <a:endCxn id="8" idx="0"/>
          </p:cNvCxnSpPr>
          <p:nvPr/>
        </p:nvCxnSpPr>
        <p:spPr>
          <a:xfrm flipH="1">
            <a:off x="3257550" y="1639332"/>
            <a:ext cx="1911350" cy="140866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181C6CD5-8DBA-1241-54F9-50ADB8668DCD}"/>
              </a:ext>
            </a:extLst>
          </p:cNvPr>
          <p:cNvSpPr txBox="1"/>
          <p:nvPr/>
        </p:nvSpPr>
        <p:spPr>
          <a:xfrm>
            <a:off x="7023102" y="3183930"/>
            <a:ext cx="4178300" cy="1200329"/>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Experiment 2: Whether there is a difference in how these values are updated while unfolding of the action, sensitivity of information.</a:t>
            </a:r>
          </a:p>
        </p:txBody>
      </p:sp>
      <p:cxnSp>
        <p:nvCxnSpPr>
          <p:cNvPr id="12" name="Straight Arrow Connector 11">
            <a:extLst>
              <a:ext uri="{FF2B5EF4-FFF2-40B4-BE49-F238E27FC236}">
                <a16:creationId xmlns:a16="http://schemas.microsoft.com/office/drawing/2014/main" id="{0689D0F4-2C58-CCD0-FC19-B33B3E197FAF}"/>
              </a:ext>
            </a:extLst>
          </p:cNvPr>
          <p:cNvCxnSpPr>
            <a:cxnSpLocks/>
          </p:cNvCxnSpPr>
          <p:nvPr/>
        </p:nvCxnSpPr>
        <p:spPr>
          <a:xfrm>
            <a:off x="7023102" y="1639332"/>
            <a:ext cx="2038350" cy="14258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Rectangle 13">
            <a:extLst>
              <a:ext uri="{FF2B5EF4-FFF2-40B4-BE49-F238E27FC236}">
                <a16:creationId xmlns:a16="http://schemas.microsoft.com/office/drawing/2014/main" id="{C88A485A-F056-9EA2-8873-BE85A88F80D4}"/>
              </a:ext>
            </a:extLst>
          </p:cNvPr>
          <p:cNvSpPr/>
          <p:nvPr/>
        </p:nvSpPr>
        <p:spPr>
          <a:xfrm>
            <a:off x="6921502" y="3034268"/>
            <a:ext cx="4279900" cy="1425832"/>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327519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E1B928-C079-08D8-169E-DD722F9B1F62}"/>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pic>
        <p:nvPicPr>
          <p:cNvPr id="3" name="Picture 2">
            <a:extLst>
              <a:ext uri="{FF2B5EF4-FFF2-40B4-BE49-F238E27FC236}">
                <a16:creationId xmlns:a16="http://schemas.microsoft.com/office/drawing/2014/main" id="{B8012EED-FFCF-4BD4-2EE5-FEF967573299}"/>
              </a:ext>
            </a:extLst>
          </p:cNvPr>
          <p:cNvPicPr>
            <a:picLocks noChangeAspect="1"/>
          </p:cNvPicPr>
          <p:nvPr/>
        </p:nvPicPr>
        <p:blipFill>
          <a:blip r:embed="rId3"/>
          <a:stretch>
            <a:fillRect/>
          </a:stretch>
        </p:blipFill>
        <p:spPr>
          <a:xfrm>
            <a:off x="3547783" y="942975"/>
            <a:ext cx="5096433" cy="3253410"/>
          </a:xfrm>
          <a:prstGeom prst="rect">
            <a:avLst/>
          </a:prstGeom>
        </p:spPr>
      </p:pic>
      <p:sp>
        <p:nvSpPr>
          <p:cNvPr id="9" name="TextBox 8">
            <a:extLst>
              <a:ext uri="{FF2B5EF4-FFF2-40B4-BE49-F238E27FC236}">
                <a16:creationId xmlns:a16="http://schemas.microsoft.com/office/drawing/2014/main" id="{7D8E5DE8-DC8A-E41F-B335-34EFDB01C6E6}"/>
              </a:ext>
            </a:extLst>
          </p:cNvPr>
          <p:cNvSpPr txBox="1"/>
          <p:nvPr/>
        </p:nvSpPr>
        <p:spPr>
          <a:xfrm>
            <a:off x="4292599" y="4377360"/>
            <a:ext cx="3606800" cy="369332"/>
          </a:xfrm>
          <a:prstGeom prst="rect">
            <a:avLst/>
          </a:prstGeom>
          <a:noFill/>
        </p:spPr>
        <p:txBody>
          <a:bodyPr wrap="square" rtlCol="0">
            <a:spAutoFit/>
          </a:bodyPr>
          <a:lstStyle/>
          <a:p>
            <a:pPr algn="ctr"/>
            <a:r>
              <a:rPr lang="en-GB" u="sng" dirty="0">
                <a:latin typeface="SF NS Display" pitchFamily="50" charset="0"/>
                <a:ea typeface="SF NS Display" pitchFamily="50" charset="0"/>
                <a:cs typeface="SF NS Display" pitchFamily="50" charset="0"/>
              </a:rPr>
              <a:t>Type of Data Records in Dataset</a:t>
            </a:r>
          </a:p>
        </p:txBody>
      </p:sp>
      <p:graphicFrame>
        <p:nvGraphicFramePr>
          <p:cNvPr id="13" name="Table 12">
            <a:extLst>
              <a:ext uri="{FF2B5EF4-FFF2-40B4-BE49-F238E27FC236}">
                <a16:creationId xmlns:a16="http://schemas.microsoft.com/office/drawing/2014/main" id="{C8762101-E394-B3D1-7460-A7414F9C0F7E}"/>
              </a:ext>
            </a:extLst>
          </p:cNvPr>
          <p:cNvGraphicFramePr>
            <a:graphicFrameLocks noGrp="1"/>
          </p:cNvGraphicFramePr>
          <p:nvPr>
            <p:extLst>
              <p:ext uri="{D42A27DB-BD31-4B8C-83A1-F6EECF244321}">
                <p14:modId xmlns:p14="http://schemas.microsoft.com/office/powerpoint/2010/main" val="2442121241"/>
              </p:ext>
            </p:extLst>
          </p:nvPr>
        </p:nvGraphicFramePr>
        <p:xfrm>
          <a:off x="2618580" y="4746692"/>
          <a:ext cx="6954840" cy="1828800"/>
        </p:xfrm>
        <a:graphic>
          <a:graphicData uri="http://schemas.openxmlformats.org/drawingml/2006/table">
            <a:tbl>
              <a:tblPr firstRow="1" bandRow="1">
                <a:tableStyleId>{5C22544A-7EE6-4342-B048-85BDC9FD1C3A}</a:tableStyleId>
              </a:tblPr>
              <a:tblGrid>
                <a:gridCol w="3477420">
                  <a:extLst>
                    <a:ext uri="{9D8B030D-6E8A-4147-A177-3AD203B41FA5}">
                      <a16:colId xmlns:a16="http://schemas.microsoft.com/office/drawing/2014/main" val="2224175666"/>
                    </a:ext>
                  </a:extLst>
                </a:gridCol>
                <a:gridCol w="3477420">
                  <a:extLst>
                    <a:ext uri="{9D8B030D-6E8A-4147-A177-3AD203B41FA5}">
                      <a16:colId xmlns:a16="http://schemas.microsoft.com/office/drawing/2014/main" val="2387237048"/>
                    </a:ext>
                  </a:extLst>
                </a:gridCol>
              </a:tblGrid>
              <a:tr h="319392">
                <a:tc>
                  <a:txBody>
                    <a:bodyPr/>
                    <a:lstStyle/>
                    <a:p>
                      <a:pPr algn="ctr"/>
                      <a:r>
                        <a:rPr lang="en-GB" dirty="0"/>
                        <a:t>Gaze</a:t>
                      </a:r>
                    </a:p>
                  </a:txBody>
                  <a:tcPr/>
                </a:tc>
                <a:tc>
                  <a:txBody>
                    <a:bodyPr/>
                    <a:lstStyle/>
                    <a:p>
                      <a:pPr algn="ctr"/>
                      <a:r>
                        <a:rPr lang="en-GB" dirty="0"/>
                        <a:t>Hand Pre-shape</a:t>
                      </a:r>
                    </a:p>
                  </a:txBody>
                  <a:tcPr/>
                </a:tc>
                <a:extLst>
                  <a:ext uri="{0D108BD9-81ED-4DB2-BD59-A6C34878D82A}">
                    <a16:rowId xmlns:a16="http://schemas.microsoft.com/office/drawing/2014/main" val="2902074816"/>
                  </a:ext>
                </a:extLst>
              </a:tr>
              <a:tr h="319392">
                <a:tc>
                  <a:txBody>
                    <a:bodyPr/>
                    <a:lstStyle/>
                    <a:p>
                      <a:pPr algn="ctr"/>
                      <a:r>
                        <a:rPr lang="en-GB" dirty="0"/>
                        <a:t>Congruent</a:t>
                      </a:r>
                    </a:p>
                  </a:txBody>
                  <a:tcPr/>
                </a:tc>
                <a:tc>
                  <a:txBody>
                    <a:bodyPr/>
                    <a:lstStyle/>
                    <a:p>
                      <a:pPr algn="ctr"/>
                      <a:r>
                        <a:rPr lang="en-GB" dirty="0"/>
                        <a:t>Congruent</a:t>
                      </a:r>
                    </a:p>
                  </a:txBody>
                  <a:tcPr/>
                </a:tc>
                <a:extLst>
                  <a:ext uri="{0D108BD9-81ED-4DB2-BD59-A6C34878D82A}">
                    <a16:rowId xmlns:a16="http://schemas.microsoft.com/office/drawing/2014/main" val="3812370740"/>
                  </a:ext>
                </a:extLst>
              </a:tr>
              <a:tr h="319392">
                <a:tc>
                  <a:txBody>
                    <a:bodyPr/>
                    <a:lstStyle/>
                    <a:p>
                      <a:pPr algn="ctr"/>
                      <a:r>
                        <a:rPr lang="en-GB" dirty="0"/>
                        <a:t>Congruent</a:t>
                      </a:r>
                    </a:p>
                  </a:txBody>
                  <a:tcPr/>
                </a:tc>
                <a:tc>
                  <a:txBody>
                    <a:bodyPr/>
                    <a:lstStyle/>
                    <a:p>
                      <a:pPr algn="ctr"/>
                      <a:r>
                        <a:rPr lang="en-GB" dirty="0"/>
                        <a:t>In-Congruent</a:t>
                      </a:r>
                    </a:p>
                  </a:txBody>
                  <a:tcPr/>
                </a:tc>
                <a:extLst>
                  <a:ext uri="{0D108BD9-81ED-4DB2-BD59-A6C34878D82A}">
                    <a16:rowId xmlns:a16="http://schemas.microsoft.com/office/drawing/2014/main" val="4086830560"/>
                  </a:ext>
                </a:extLst>
              </a:tr>
              <a:tr h="319392">
                <a:tc>
                  <a:txBody>
                    <a:bodyPr/>
                    <a:lstStyle/>
                    <a:p>
                      <a:pPr algn="ctr"/>
                      <a:r>
                        <a:rPr lang="en-GB" dirty="0"/>
                        <a:t>In-Congruent</a:t>
                      </a:r>
                    </a:p>
                  </a:txBody>
                  <a:tcPr/>
                </a:tc>
                <a:tc>
                  <a:txBody>
                    <a:bodyPr/>
                    <a:lstStyle/>
                    <a:p>
                      <a:pPr algn="ctr"/>
                      <a:r>
                        <a:rPr lang="en-GB" dirty="0"/>
                        <a:t>Congruent</a:t>
                      </a:r>
                    </a:p>
                  </a:txBody>
                  <a:tcPr/>
                </a:tc>
                <a:extLst>
                  <a:ext uri="{0D108BD9-81ED-4DB2-BD59-A6C34878D82A}">
                    <a16:rowId xmlns:a16="http://schemas.microsoft.com/office/drawing/2014/main" val="2478576032"/>
                  </a:ext>
                </a:extLst>
              </a:tr>
              <a:tr h="319392">
                <a:tc>
                  <a:txBody>
                    <a:bodyPr/>
                    <a:lstStyle/>
                    <a:p>
                      <a:pPr algn="ctr"/>
                      <a:r>
                        <a:rPr lang="en-GB" dirty="0"/>
                        <a:t>In-Congruent</a:t>
                      </a:r>
                    </a:p>
                  </a:txBody>
                  <a:tcPr/>
                </a:tc>
                <a:tc>
                  <a:txBody>
                    <a:bodyPr/>
                    <a:lstStyle/>
                    <a:p>
                      <a:pPr algn="ctr"/>
                      <a:r>
                        <a:rPr lang="en-GB" dirty="0"/>
                        <a:t>In-Congruent</a:t>
                      </a:r>
                    </a:p>
                  </a:txBody>
                  <a:tcPr/>
                </a:tc>
                <a:extLst>
                  <a:ext uri="{0D108BD9-81ED-4DB2-BD59-A6C34878D82A}">
                    <a16:rowId xmlns:a16="http://schemas.microsoft.com/office/drawing/2014/main" val="3973462584"/>
                  </a:ext>
                </a:extLst>
              </a:tr>
            </a:tbl>
          </a:graphicData>
        </a:graphic>
      </p:graphicFrame>
    </p:spTree>
    <p:extLst>
      <p:ext uri="{BB962C8B-B14F-4D97-AF65-F5344CB8AC3E}">
        <p14:creationId xmlns:p14="http://schemas.microsoft.com/office/powerpoint/2010/main" val="291722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736B06-4338-2E5F-DA0A-176B8E8D3477}"/>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sp>
        <p:nvSpPr>
          <p:cNvPr id="9" name="TextBox 8">
            <a:extLst>
              <a:ext uri="{FF2B5EF4-FFF2-40B4-BE49-F238E27FC236}">
                <a16:creationId xmlns:a16="http://schemas.microsoft.com/office/drawing/2014/main" id="{57888C1B-7250-0317-9344-2413B8E0496E}"/>
              </a:ext>
            </a:extLst>
          </p:cNvPr>
          <p:cNvSpPr txBox="1"/>
          <p:nvPr/>
        </p:nvSpPr>
        <p:spPr>
          <a:xfrm>
            <a:off x="838200" y="1328738"/>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Experiment 1</a:t>
            </a:r>
          </a:p>
        </p:txBody>
      </p:sp>
      <p:sp>
        <p:nvSpPr>
          <p:cNvPr id="10" name="TextBox 9">
            <a:extLst>
              <a:ext uri="{FF2B5EF4-FFF2-40B4-BE49-F238E27FC236}">
                <a16:creationId xmlns:a16="http://schemas.microsoft.com/office/drawing/2014/main" id="{9EADE748-B550-690A-BE52-57BDBDC69FDE}"/>
              </a:ext>
            </a:extLst>
          </p:cNvPr>
          <p:cNvSpPr txBox="1"/>
          <p:nvPr/>
        </p:nvSpPr>
        <p:spPr>
          <a:xfrm>
            <a:off x="6096000" y="1328738"/>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Conclusion</a:t>
            </a:r>
          </a:p>
        </p:txBody>
      </p:sp>
      <p:cxnSp>
        <p:nvCxnSpPr>
          <p:cNvPr id="12" name="Straight Connector 11">
            <a:extLst>
              <a:ext uri="{FF2B5EF4-FFF2-40B4-BE49-F238E27FC236}">
                <a16:creationId xmlns:a16="http://schemas.microsoft.com/office/drawing/2014/main" id="{EB952C1B-7DA3-E214-6B22-AF58EB9FB1CB}"/>
              </a:ext>
            </a:extLst>
          </p:cNvPr>
          <p:cNvCxnSpPr>
            <a:cxnSpLocks/>
          </p:cNvCxnSpPr>
          <p:nvPr/>
        </p:nvCxnSpPr>
        <p:spPr>
          <a:xfrm>
            <a:off x="5910263" y="1323976"/>
            <a:ext cx="0" cy="5176867"/>
          </a:xfrm>
          <a:prstGeom prst="line">
            <a:avLst/>
          </a:prstGeom>
          <a:ln w="57150"/>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02016226-BC6B-26B5-3B2D-376EEC68F59B}"/>
              </a:ext>
            </a:extLst>
          </p:cNvPr>
          <p:cNvSpPr txBox="1"/>
          <p:nvPr/>
        </p:nvSpPr>
        <p:spPr>
          <a:xfrm>
            <a:off x="942974" y="1833921"/>
            <a:ext cx="4843461" cy="923330"/>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Experiment 1: Which source of information participants value the most for obtaining actions?</a:t>
            </a:r>
          </a:p>
        </p:txBody>
      </p:sp>
      <p:sp>
        <p:nvSpPr>
          <p:cNvPr id="16" name="Rectangle 15">
            <a:extLst>
              <a:ext uri="{FF2B5EF4-FFF2-40B4-BE49-F238E27FC236}">
                <a16:creationId xmlns:a16="http://schemas.microsoft.com/office/drawing/2014/main" id="{67031E7A-F8A9-C2BA-A874-5EBDF270D1E5}"/>
              </a:ext>
            </a:extLst>
          </p:cNvPr>
          <p:cNvSpPr/>
          <p:nvPr/>
        </p:nvSpPr>
        <p:spPr>
          <a:xfrm>
            <a:off x="942974" y="1833921"/>
            <a:ext cx="4843461" cy="966789"/>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p:txBody>
      </p:sp>
      <p:sp>
        <p:nvSpPr>
          <p:cNvPr id="20" name="TextBox 19">
            <a:extLst>
              <a:ext uri="{FF2B5EF4-FFF2-40B4-BE49-F238E27FC236}">
                <a16:creationId xmlns:a16="http://schemas.microsoft.com/office/drawing/2014/main" id="{E20C2D82-5650-DA97-FC25-3FD1DC3D3B9E}"/>
              </a:ext>
            </a:extLst>
          </p:cNvPr>
          <p:cNvSpPr txBox="1"/>
          <p:nvPr/>
        </p:nvSpPr>
        <p:spPr>
          <a:xfrm>
            <a:off x="942974" y="3124200"/>
            <a:ext cx="4843458" cy="1477328"/>
          </a:xfrm>
          <a:prstGeom prst="rect">
            <a:avLst/>
          </a:prstGeom>
          <a:noFill/>
        </p:spPr>
        <p:txBody>
          <a:bodyPr wrap="square" rtlCol="0">
            <a:spAutoFit/>
          </a:bodyPr>
          <a:lstStyle/>
          <a:p>
            <a:r>
              <a:rPr lang="en-GB" sz="1800" kern="100" dirty="0">
                <a:effectLst/>
                <a:latin typeface="SF NS Text" pitchFamily="50" charset="0"/>
                <a:ea typeface="SF NS Text" pitchFamily="50" charset="0"/>
                <a:cs typeface="SF NS Text" pitchFamily="50" charset="0"/>
              </a:rPr>
              <a:t>Using the </a:t>
            </a:r>
            <a:r>
              <a:rPr lang="en-GB" sz="1800" b="1" kern="100" dirty="0">
                <a:effectLst/>
                <a:latin typeface="SF NS Text" pitchFamily="50" charset="0"/>
                <a:ea typeface="SF NS Text" pitchFamily="50" charset="0"/>
                <a:cs typeface="SF NS Text" pitchFamily="50" charset="0"/>
              </a:rPr>
              <a:t>metric of gaze arrival times </a:t>
            </a:r>
            <a:r>
              <a:rPr lang="en-GB" sz="1800" kern="100" dirty="0">
                <a:effectLst/>
                <a:latin typeface="SF NS Text" pitchFamily="50" charset="0"/>
                <a:ea typeface="SF NS Text" pitchFamily="50" charset="0"/>
                <a:cs typeface="SF NS Text" pitchFamily="50" charset="0"/>
              </a:rPr>
              <a:t>mentioned in the paper metrics, (the time of getting to goal AOI subtracted to final frame ending).</a:t>
            </a:r>
          </a:p>
          <a:p>
            <a:endParaRPr lang="en-GB" dirty="0">
              <a:latin typeface="SF NS Text" pitchFamily="50" charset="0"/>
              <a:ea typeface="SF NS Text" pitchFamily="50" charset="0"/>
              <a:cs typeface="SF NS Text" pitchFamily="50" charset="0"/>
            </a:endParaRPr>
          </a:p>
        </p:txBody>
      </p:sp>
      <p:sp>
        <p:nvSpPr>
          <p:cNvPr id="22" name="TextBox 21">
            <a:extLst>
              <a:ext uri="{FF2B5EF4-FFF2-40B4-BE49-F238E27FC236}">
                <a16:creationId xmlns:a16="http://schemas.microsoft.com/office/drawing/2014/main" id="{FDBD98E0-7AFD-1257-432A-CFEA26DFD307}"/>
              </a:ext>
            </a:extLst>
          </p:cNvPr>
          <p:cNvSpPr txBox="1"/>
          <p:nvPr/>
        </p:nvSpPr>
        <p:spPr>
          <a:xfrm>
            <a:off x="6096000" y="1802547"/>
            <a:ext cx="5534023" cy="4247317"/>
          </a:xfrm>
          <a:prstGeom prst="rect">
            <a:avLst/>
          </a:prstGeom>
          <a:noFill/>
        </p:spPr>
        <p:txBody>
          <a:bodyPr wrap="square">
            <a:spAutoFit/>
          </a:bodyPr>
          <a:lstStyle/>
          <a:p>
            <a:r>
              <a:rPr lang="en-GB" kern="100" dirty="0">
                <a:effectLst/>
                <a:latin typeface="SF NS Text" pitchFamily="50" charset="0"/>
                <a:ea typeface="SF NS Text" pitchFamily="50" charset="0"/>
                <a:cs typeface="SF NS Text" pitchFamily="50" charset="0"/>
              </a:rPr>
              <a:t>It shows that based on this metric, the effect of hand preshape aided in earlier gazing of the correct target goal. The model determined that when conflicting sources was used then participants gazed at video interaction gaze for aid, however in cases where preshape was congruent, participants were faster and more accurate regardless of the information provided by the actor’s gaze.</a:t>
            </a:r>
          </a:p>
          <a:p>
            <a:endParaRPr lang="en-GB" kern="100" dirty="0">
              <a:latin typeface="SF NS Text" pitchFamily="50" charset="0"/>
              <a:ea typeface="SF NS Text" pitchFamily="50" charset="0"/>
              <a:cs typeface="SF NS Text" pitchFamily="50" charset="0"/>
            </a:endParaRPr>
          </a:p>
          <a:p>
            <a:r>
              <a:rPr lang="en-GB" b="1" kern="100" dirty="0">
                <a:effectLst/>
                <a:latin typeface="SF NS Text" pitchFamily="50" charset="0"/>
                <a:ea typeface="SF NS Text" pitchFamily="50" charset="0"/>
                <a:cs typeface="SF NS Text" pitchFamily="50" charset="0"/>
              </a:rPr>
              <a:t>In the first experiment</a:t>
            </a:r>
            <a:r>
              <a:rPr lang="en-GB" kern="100" dirty="0">
                <a:effectLst/>
                <a:latin typeface="SF NS Text" pitchFamily="50" charset="0"/>
                <a:ea typeface="SF NS Text" pitchFamily="50" charset="0"/>
                <a:cs typeface="SF NS Text" pitchFamily="50" charset="0"/>
              </a:rPr>
              <a:t>, we tried to find out which sources of information participants value the most in the goals, it concluded that the most viewed thing was looking at the </a:t>
            </a:r>
            <a:r>
              <a:rPr lang="en-GB" u="sng" kern="100" dirty="0">
                <a:effectLst/>
                <a:latin typeface="SF NS Text" pitchFamily="50" charset="0"/>
                <a:ea typeface="SF NS Text" pitchFamily="50" charset="0"/>
                <a:cs typeface="SF NS Text" pitchFamily="50" charset="0"/>
              </a:rPr>
              <a:t>videos gaze.</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3" name="Picture 22" descr="A close up of an eye&#10;&#10;Description automatically generated">
            <a:extLst>
              <a:ext uri="{FF2B5EF4-FFF2-40B4-BE49-F238E27FC236}">
                <a16:creationId xmlns:a16="http://schemas.microsoft.com/office/drawing/2014/main" id="{8964F2C3-3870-E928-7C0B-B7C4E2651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156" y="4683559"/>
            <a:ext cx="1663700" cy="674253"/>
          </a:xfrm>
          <a:prstGeom prst="rect">
            <a:avLst/>
          </a:prstGeom>
        </p:spPr>
      </p:pic>
    </p:spTree>
    <p:extLst>
      <p:ext uri="{BB962C8B-B14F-4D97-AF65-F5344CB8AC3E}">
        <p14:creationId xmlns:p14="http://schemas.microsoft.com/office/powerpoint/2010/main" val="1531425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736B06-4338-2E5F-DA0A-176B8E8D3477}"/>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sp>
        <p:nvSpPr>
          <p:cNvPr id="9" name="TextBox 8">
            <a:extLst>
              <a:ext uri="{FF2B5EF4-FFF2-40B4-BE49-F238E27FC236}">
                <a16:creationId xmlns:a16="http://schemas.microsoft.com/office/drawing/2014/main" id="{57888C1B-7250-0317-9344-2413B8E0496E}"/>
              </a:ext>
            </a:extLst>
          </p:cNvPr>
          <p:cNvSpPr txBox="1"/>
          <p:nvPr/>
        </p:nvSpPr>
        <p:spPr>
          <a:xfrm>
            <a:off x="838200" y="1328738"/>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Experiment 2</a:t>
            </a:r>
          </a:p>
        </p:txBody>
      </p:sp>
      <p:sp>
        <p:nvSpPr>
          <p:cNvPr id="10" name="TextBox 9">
            <a:extLst>
              <a:ext uri="{FF2B5EF4-FFF2-40B4-BE49-F238E27FC236}">
                <a16:creationId xmlns:a16="http://schemas.microsoft.com/office/drawing/2014/main" id="{9EADE748-B550-690A-BE52-57BDBDC69FDE}"/>
              </a:ext>
            </a:extLst>
          </p:cNvPr>
          <p:cNvSpPr txBox="1"/>
          <p:nvPr/>
        </p:nvSpPr>
        <p:spPr>
          <a:xfrm>
            <a:off x="6096000" y="1328738"/>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Conclusion</a:t>
            </a:r>
          </a:p>
        </p:txBody>
      </p:sp>
      <p:cxnSp>
        <p:nvCxnSpPr>
          <p:cNvPr id="12" name="Straight Connector 11">
            <a:extLst>
              <a:ext uri="{FF2B5EF4-FFF2-40B4-BE49-F238E27FC236}">
                <a16:creationId xmlns:a16="http://schemas.microsoft.com/office/drawing/2014/main" id="{EB952C1B-7DA3-E214-6B22-AF58EB9FB1CB}"/>
              </a:ext>
            </a:extLst>
          </p:cNvPr>
          <p:cNvCxnSpPr>
            <a:cxnSpLocks/>
          </p:cNvCxnSpPr>
          <p:nvPr/>
        </p:nvCxnSpPr>
        <p:spPr>
          <a:xfrm>
            <a:off x="5910263" y="1323976"/>
            <a:ext cx="0" cy="5176867"/>
          </a:xfrm>
          <a:prstGeom prst="line">
            <a:avLst/>
          </a:prstGeom>
          <a:ln w="57150"/>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88C16DDD-35D3-BE97-A4BF-97B0CEEA711D}"/>
              </a:ext>
            </a:extLst>
          </p:cNvPr>
          <p:cNvSpPr txBox="1"/>
          <p:nvPr/>
        </p:nvSpPr>
        <p:spPr>
          <a:xfrm>
            <a:off x="955665" y="1874580"/>
            <a:ext cx="4830771" cy="923330"/>
          </a:xfrm>
          <a:prstGeom prst="rect">
            <a:avLst/>
          </a:prstGeom>
          <a:noFill/>
        </p:spPr>
        <p:txBody>
          <a:bodyPr wrap="square" rtlCol="0">
            <a:spAutoFit/>
          </a:bodyPr>
          <a:lstStyle/>
          <a:p>
            <a:r>
              <a:rPr lang="en-GB" dirty="0">
                <a:latin typeface="SF NS Display" pitchFamily="50" charset="0"/>
                <a:ea typeface="SF NS Display" pitchFamily="50" charset="0"/>
                <a:cs typeface="SF NS Display" pitchFamily="50" charset="0"/>
              </a:rPr>
              <a:t>Experiment 2: Whether there is a difference in how these values are updated while unfolding of the action, sensitivity of information.</a:t>
            </a:r>
          </a:p>
        </p:txBody>
      </p:sp>
      <p:sp>
        <p:nvSpPr>
          <p:cNvPr id="18" name="Rectangle 17">
            <a:extLst>
              <a:ext uri="{FF2B5EF4-FFF2-40B4-BE49-F238E27FC236}">
                <a16:creationId xmlns:a16="http://schemas.microsoft.com/office/drawing/2014/main" id="{FBA78052-C149-AD65-D379-6AA1FF655440}"/>
              </a:ext>
            </a:extLst>
          </p:cNvPr>
          <p:cNvSpPr/>
          <p:nvPr/>
        </p:nvSpPr>
        <p:spPr>
          <a:xfrm>
            <a:off x="955665" y="1874580"/>
            <a:ext cx="4830771" cy="923331"/>
          </a:xfrm>
          <a:prstGeom prst="rect">
            <a:avLst/>
          </a:prstGeom>
          <a:no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p:txBody>
      </p:sp>
      <p:sp>
        <p:nvSpPr>
          <p:cNvPr id="2" name="TextBox 1">
            <a:extLst>
              <a:ext uri="{FF2B5EF4-FFF2-40B4-BE49-F238E27FC236}">
                <a16:creationId xmlns:a16="http://schemas.microsoft.com/office/drawing/2014/main" id="{2E7F0185-8517-F6B4-056D-EFDB4F948717}"/>
              </a:ext>
            </a:extLst>
          </p:cNvPr>
          <p:cNvSpPr txBox="1"/>
          <p:nvPr/>
        </p:nvSpPr>
        <p:spPr>
          <a:xfrm>
            <a:off x="955665" y="3124200"/>
            <a:ext cx="4768859" cy="1323439"/>
          </a:xfrm>
          <a:prstGeom prst="rect">
            <a:avLst/>
          </a:prstGeom>
          <a:noFill/>
        </p:spPr>
        <p:txBody>
          <a:bodyPr wrap="square" rtlCol="0">
            <a:spAutoFit/>
          </a:bodyPr>
          <a:lstStyle/>
          <a:p>
            <a:r>
              <a:rPr lang="en-GB" sz="2000" kern="100" dirty="0">
                <a:latin typeface="SF NS Text" pitchFamily="50" charset="0"/>
                <a:ea typeface="SF NS Text" pitchFamily="50" charset="0"/>
                <a:cs typeface="SF NS Text" pitchFamily="50" charset="0"/>
              </a:rPr>
              <a:t>I</a:t>
            </a:r>
            <a:r>
              <a:rPr lang="en-GB" sz="2000" kern="100" dirty="0">
                <a:effectLst/>
                <a:latin typeface="SF NS Text" pitchFamily="50" charset="0"/>
                <a:ea typeface="SF NS Text" pitchFamily="50" charset="0"/>
                <a:cs typeface="SF NS Text" pitchFamily="50" charset="0"/>
              </a:rPr>
              <a:t>t was understanding whether these source of information weightings were constant or not. </a:t>
            </a:r>
          </a:p>
          <a:p>
            <a:endParaRPr lang="en-GB" sz="2000" dirty="0">
              <a:latin typeface="SF NS Text" pitchFamily="50" charset="0"/>
              <a:ea typeface="SF NS Text" pitchFamily="50" charset="0"/>
              <a:cs typeface="SF NS Text" pitchFamily="50" charset="0"/>
            </a:endParaRPr>
          </a:p>
        </p:txBody>
      </p:sp>
      <p:sp>
        <p:nvSpPr>
          <p:cNvPr id="3" name="TextBox 2">
            <a:extLst>
              <a:ext uri="{FF2B5EF4-FFF2-40B4-BE49-F238E27FC236}">
                <a16:creationId xmlns:a16="http://schemas.microsoft.com/office/drawing/2014/main" id="{CCA10CEA-60A3-69E3-3B20-E35365B29BD7}"/>
              </a:ext>
            </a:extLst>
          </p:cNvPr>
          <p:cNvSpPr txBox="1"/>
          <p:nvPr/>
        </p:nvSpPr>
        <p:spPr>
          <a:xfrm>
            <a:off x="6162675" y="1874580"/>
            <a:ext cx="5191123" cy="3447098"/>
          </a:xfrm>
          <a:prstGeom prst="rect">
            <a:avLst/>
          </a:prstGeom>
          <a:noFill/>
        </p:spPr>
        <p:txBody>
          <a:bodyPr wrap="square" rtlCol="0">
            <a:spAutoFit/>
          </a:bodyPr>
          <a:lstStyle/>
          <a:p>
            <a:r>
              <a:rPr lang="en-GB" sz="2000" kern="100" dirty="0">
                <a:effectLst/>
                <a:latin typeface="SF NS Text" pitchFamily="50" charset="0"/>
                <a:ea typeface="SF NS Text" pitchFamily="50" charset="0"/>
                <a:cs typeface="SF NS Text" pitchFamily="50" charset="0"/>
              </a:rPr>
              <a:t>This is supported by the evidence showing that when the hand preshape correctly cues the actor’s goal and/or the video duration increases, the information provided by the gaze decreases.</a:t>
            </a:r>
          </a:p>
          <a:p>
            <a:endParaRPr lang="en-GB" sz="2000" dirty="0">
              <a:latin typeface="SF NS Text" pitchFamily="50" charset="0"/>
              <a:ea typeface="SF NS Text" pitchFamily="50" charset="0"/>
              <a:cs typeface="SF NS Text" pitchFamily="50" charset="0"/>
            </a:endParaRPr>
          </a:p>
          <a:p>
            <a:endParaRPr lang="en-GB" sz="2000" dirty="0">
              <a:latin typeface="SF NS Text" pitchFamily="50" charset="0"/>
              <a:ea typeface="SF NS Text" pitchFamily="50" charset="0"/>
              <a:cs typeface="SF NS Text" pitchFamily="50" charset="0"/>
            </a:endParaRPr>
          </a:p>
          <a:p>
            <a:r>
              <a:rPr lang="en-GB" sz="2000" kern="100" dirty="0">
                <a:effectLst/>
                <a:latin typeface="SF NS Text" pitchFamily="50" charset="0"/>
                <a:ea typeface="SF NS Text" pitchFamily="50" charset="0"/>
                <a:cs typeface="SF NS Text" pitchFamily="50" charset="0"/>
              </a:rPr>
              <a:t>Experiment 2 show that, for longer videos, the importance lowers for gaze and rises for arm trajectory.</a:t>
            </a:r>
          </a:p>
          <a:p>
            <a:endParaRPr lang="en-GB" dirty="0"/>
          </a:p>
        </p:txBody>
      </p:sp>
      <p:pic>
        <p:nvPicPr>
          <p:cNvPr id="5" name="Picture 4" descr="A graph of a number of indicators&#10;&#10;Description automatically generated with medium confidence">
            <a:extLst>
              <a:ext uri="{FF2B5EF4-FFF2-40B4-BE49-F238E27FC236}">
                <a16:creationId xmlns:a16="http://schemas.microsoft.com/office/drawing/2014/main" id="{B5E00ADB-5E18-C9A7-563B-2425CE2FF58A}"/>
              </a:ext>
            </a:extLst>
          </p:cNvPr>
          <p:cNvPicPr>
            <a:picLocks noChangeAspect="1"/>
          </p:cNvPicPr>
          <p:nvPr/>
        </p:nvPicPr>
        <p:blipFill>
          <a:blip r:embed="rId2"/>
          <a:stretch>
            <a:fillRect/>
          </a:stretch>
        </p:blipFill>
        <p:spPr>
          <a:xfrm>
            <a:off x="1852771" y="4235119"/>
            <a:ext cx="2490469" cy="2173118"/>
          </a:xfrm>
          <a:prstGeom prst="rect">
            <a:avLst/>
          </a:prstGeom>
        </p:spPr>
      </p:pic>
    </p:spTree>
    <p:extLst>
      <p:ext uri="{BB962C8B-B14F-4D97-AF65-F5344CB8AC3E}">
        <p14:creationId xmlns:p14="http://schemas.microsoft.com/office/powerpoint/2010/main" val="225339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736B06-4338-2E5F-DA0A-176B8E8D3477}"/>
              </a:ext>
            </a:extLst>
          </p:cNvPr>
          <p:cNvSpPr txBox="1">
            <a:spLocks/>
          </p:cNvSpPr>
          <p:nvPr/>
        </p:nvSpPr>
        <p:spPr>
          <a:xfrm>
            <a:off x="838200" y="152402"/>
            <a:ext cx="10515600" cy="6095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SF NS Display" pitchFamily="50" charset="0"/>
                <a:ea typeface="SF NS Display" pitchFamily="50" charset="0"/>
                <a:cs typeface="SF NS Display" pitchFamily="50" charset="0"/>
              </a:rPr>
              <a:t>1) Description of Original Study</a:t>
            </a:r>
          </a:p>
        </p:txBody>
      </p:sp>
      <p:sp>
        <p:nvSpPr>
          <p:cNvPr id="9" name="TextBox 8">
            <a:extLst>
              <a:ext uri="{FF2B5EF4-FFF2-40B4-BE49-F238E27FC236}">
                <a16:creationId xmlns:a16="http://schemas.microsoft.com/office/drawing/2014/main" id="{57888C1B-7250-0317-9344-2413B8E0496E}"/>
              </a:ext>
            </a:extLst>
          </p:cNvPr>
          <p:cNvSpPr txBox="1"/>
          <p:nvPr/>
        </p:nvSpPr>
        <p:spPr>
          <a:xfrm>
            <a:off x="838200" y="1328738"/>
            <a:ext cx="4519613" cy="400110"/>
          </a:xfrm>
          <a:prstGeom prst="rect">
            <a:avLst/>
          </a:prstGeom>
          <a:noFill/>
        </p:spPr>
        <p:txBody>
          <a:bodyPr wrap="square" rtlCol="0">
            <a:spAutoFit/>
          </a:bodyPr>
          <a:lstStyle/>
          <a:p>
            <a:r>
              <a:rPr lang="en-GB" sz="2000" u="sng" dirty="0">
                <a:latin typeface="SF NS Display" pitchFamily="50" charset="0"/>
                <a:ea typeface="SF NS Display" pitchFamily="50" charset="0"/>
                <a:cs typeface="SF NS Display" pitchFamily="50" charset="0"/>
              </a:rPr>
              <a:t>Results and Final Points of Paper</a:t>
            </a:r>
          </a:p>
        </p:txBody>
      </p:sp>
      <p:sp>
        <p:nvSpPr>
          <p:cNvPr id="2" name="TextBox 1">
            <a:extLst>
              <a:ext uri="{FF2B5EF4-FFF2-40B4-BE49-F238E27FC236}">
                <a16:creationId xmlns:a16="http://schemas.microsoft.com/office/drawing/2014/main" id="{C41EE81B-BD58-39DA-3686-5EE9F1E44E77}"/>
              </a:ext>
            </a:extLst>
          </p:cNvPr>
          <p:cNvSpPr txBox="1"/>
          <p:nvPr/>
        </p:nvSpPr>
        <p:spPr>
          <a:xfrm>
            <a:off x="952500" y="2162175"/>
            <a:ext cx="10515600" cy="2862322"/>
          </a:xfrm>
          <a:prstGeom prst="rect">
            <a:avLst/>
          </a:prstGeom>
          <a:noFill/>
        </p:spPr>
        <p:txBody>
          <a:bodyPr wrap="square" rtlCol="0">
            <a:spAutoFit/>
          </a:bodyPr>
          <a:lstStyle/>
          <a:p>
            <a:pPr marL="285750" indent="-285750">
              <a:buFont typeface="Arial" panose="020B0604020202020204" pitchFamily="34" charset="0"/>
              <a:buChar char="•"/>
            </a:pPr>
            <a:r>
              <a:rPr lang="en-GB" dirty="0"/>
              <a:t>Preshape was one of the main features even though reliability was 50%, and participants acted on their prior beliefs about precision of a source.</a:t>
            </a:r>
          </a:p>
          <a:p>
            <a:endParaRPr lang="en-GB" dirty="0"/>
          </a:p>
          <a:p>
            <a:pPr marL="285750" indent="-285750">
              <a:buFont typeface="Arial" panose="020B0604020202020204" pitchFamily="34" charset="0"/>
              <a:buChar char="•"/>
            </a:pPr>
            <a:r>
              <a:rPr lang="en-GB" dirty="0"/>
              <a:t>As time progressed, participants relied more on arm movements such as arm trajectory.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Over time of the experiment, actor’s gaze was less reliantly used for accuracy, and was modulated by learning.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Gaze information is only able to effect predicted outcome only when no other information about intention is provided.</a:t>
            </a:r>
          </a:p>
        </p:txBody>
      </p:sp>
      <p:sp>
        <p:nvSpPr>
          <p:cNvPr id="3" name="Rectangle 2">
            <a:extLst>
              <a:ext uri="{FF2B5EF4-FFF2-40B4-BE49-F238E27FC236}">
                <a16:creationId xmlns:a16="http://schemas.microsoft.com/office/drawing/2014/main" id="{C9449182-20F6-F342-0EAA-D396FA0BADA9}"/>
              </a:ext>
            </a:extLst>
          </p:cNvPr>
          <p:cNvSpPr/>
          <p:nvPr/>
        </p:nvSpPr>
        <p:spPr>
          <a:xfrm>
            <a:off x="895350" y="1971675"/>
            <a:ext cx="10572750" cy="3286125"/>
          </a:xfrm>
          <a:prstGeom prst="rect">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290657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648</TotalTime>
  <Words>1329</Words>
  <Application>Microsoft Office PowerPoint</Application>
  <PresentationFormat>Widescreen</PresentationFormat>
  <Paragraphs>122</Paragraphs>
  <Slides>17</Slides>
  <Notes>8</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SF NS Display</vt:lpstr>
      <vt:lpstr>SF NS Text</vt:lpstr>
      <vt:lpstr>Office Theme</vt:lpstr>
      <vt:lpstr>Cognitive Robotics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Robotics Presentation</dc:title>
  <dc:creator>michael peres</dc:creator>
  <cp:lastModifiedBy>michael peres</cp:lastModifiedBy>
  <cp:revision>51</cp:revision>
  <dcterms:created xsi:type="dcterms:W3CDTF">2024-04-02T12:37:49Z</dcterms:created>
  <dcterms:modified xsi:type="dcterms:W3CDTF">2024-04-02T23:26:11Z</dcterms:modified>
</cp:coreProperties>
</file>